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51" r:id="rId1"/>
  </p:sldMasterIdLst>
  <p:notesMasterIdLst>
    <p:notesMasterId r:id="rId57"/>
  </p:notes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9" r:id="rId12"/>
    <p:sldId id="310" r:id="rId13"/>
    <p:sldId id="311" r:id="rId14"/>
    <p:sldId id="312" r:id="rId15"/>
    <p:sldId id="313" r:id="rId16"/>
    <p:sldId id="360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47" r:id="rId26"/>
    <p:sldId id="354" r:id="rId27"/>
    <p:sldId id="350" r:id="rId28"/>
    <p:sldId id="351" r:id="rId29"/>
    <p:sldId id="352" r:id="rId30"/>
    <p:sldId id="353" r:id="rId31"/>
    <p:sldId id="355" r:id="rId32"/>
    <p:sldId id="356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57" r:id="rId41"/>
    <p:sldId id="363" r:id="rId42"/>
    <p:sldId id="366" r:id="rId43"/>
    <p:sldId id="367" r:id="rId44"/>
    <p:sldId id="364" r:id="rId45"/>
    <p:sldId id="343" r:id="rId46"/>
    <p:sldId id="344" r:id="rId47"/>
    <p:sldId id="345" r:id="rId48"/>
    <p:sldId id="358" r:id="rId49"/>
    <p:sldId id="365" r:id="rId50"/>
    <p:sldId id="359" r:id="rId51"/>
    <p:sldId id="361" r:id="rId52"/>
    <p:sldId id="362" r:id="rId53"/>
    <p:sldId id="307" r:id="rId54"/>
    <p:sldId id="346" r:id="rId55"/>
    <p:sldId id="308" r:id="rId56"/>
  </p:sldIdLst>
  <p:sldSz cx="9144000" cy="6858000" type="screen4x3"/>
  <p:notesSz cx="6858000" cy="9144000"/>
  <p:embeddedFontLst>
    <p:embeddedFont>
      <p:font typeface="Comenia Sans" panose="02000503080000020004" pitchFamily="50" charset="-18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ＭＳ Ｐゴシック" panose="020B0600070205080204" pitchFamily="34" charset="-128"/>
      <p:regular r:id="rId66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Středně sytá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92833" autoAdjust="0"/>
  </p:normalViewPr>
  <p:slideViewPr>
    <p:cSldViewPr snapToGrid="0">
      <p:cViewPr varScale="1">
        <p:scale>
          <a:sx n="107" d="100"/>
          <a:sy n="107" d="100"/>
        </p:scale>
        <p:origin x="174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7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222CF-2854-4FA2-A8EA-AB94D3EA10CC}" type="datetimeFigureOut">
              <a:rPr lang="cs-CZ" smtClean="0"/>
              <a:pPr/>
              <a:t>15.02.2021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C79DF-D561-4432-B176-15220EF080C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346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ctuning.tyden.cz/navody/zaklady-stavba-pc/7167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ACACB8-598C-4267-8CCF-63809674D241}" type="slidenum">
              <a:rPr lang="cs-CZ"/>
              <a:pPr/>
              <a:t>2</a:t>
            </a:fld>
            <a:endParaRPr lang="cs-CZ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0689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GIGABYTE GA-970A-DS3P - AMD 970, Základní deska Gigabyte GA-970A-DS3P s čipovou sadou AMD 970/SB950 nabízí patici AM3/AM3+ s podporou procesorů AMD FX,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Phenom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II a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Athlon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II. Deska nabízí 4 DIMM sloty pro paměti typu DDR3 s kapacitou až 32 GB s podporou frekvencí až 2000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Mhz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OC režimu a 1866/ 1600/ 1333/ 1066 MHz. Samozřejmostí je integrace zvukové karty a gigabitové síťové karty. Z rozhraní deska nabízí až 12 USB 2.0 portů (6x zadní panel), až 4 USB 3.0 porty (2x zadní panel) a 2x PS/2. Pro grafické a rozšiřující karty nabídne 1x PCI-E 2.0 x16, 1x PCI-E 2.0 x16 (x4), 3x PCI-E 2.0 x1 a 2x PCI. Pro pevné disky se na desce nachází porty 6x SATA 6Gb/s. Deska je formátu ATX s rozměry 30.5 x 21.5 cm.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C79DF-D561-4432-B176-15220EF080C1}" type="slidenum">
              <a:rPr lang="cs-CZ" smtClean="0"/>
              <a:pPr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364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ASUS B150I PRO GAMING/WIFI/AURA - Intel B150, Výkonná základní herní deska pro procesory Intel 6. generace - </a:t>
            </a:r>
            <a:r>
              <a:rPr lang="cs-CZ" dirty="0" err="1" smtClean="0"/>
              <a:t>Skylake</a:t>
            </a:r>
            <a:r>
              <a:rPr lang="cs-CZ" dirty="0" smtClean="0"/>
              <a:t> pro </a:t>
            </a:r>
            <a:r>
              <a:rPr lang="cs-CZ" dirty="0" err="1" smtClean="0"/>
              <a:t>socket</a:t>
            </a:r>
            <a:r>
              <a:rPr lang="cs-CZ" dirty="0" smtClean="0"/>
              <a:t> Intel®1151 s čipovou sadou Intel® B150; ASUS </a:t>
            </a:r>
            <a:r>
              <a:rPr lang="cs-CZ" dirty="0" err="1" smtClean="0"/>
              <a:t>SupremeFX</a:t>
            </a:r>
            <a:r>
              <a:rPr lang="cs-CZ" dirty="0" smtClean="0"/>
              <a:t> 8kanalový, uživatelské rozhraní UEFI BIOS, digitální systém napájení DIGI+ VRM, inovativní Al </a:t>
            </a:r>
            <a:r>
              <a:rPr lang="cs-CZ" dirty="0" err="1" smtClean="0"/>
              <a:t>Suite</a:t>
            </a:r>
            <a:r>
              <a:rPr lang="cs-CZ" dirty="0" smtClean="0"/>
              <a:t> 3; pro procesory Intel </a:t>
            </a:r>
            <a:r>
              <a:rPr lang="cs-CZ" dirty="0" err="1" smtClean="0"/>
              <a:t>Core</a:t>
            </a:r>
            <a:r>
              <a:rPr lang="cs-CZ" dirty="0" smtClean="0"/>
              <a:t> i7/i5/i3/ Pentium/ </a:t>
            </a:r>
            <a:r>
              <a:rPr lang="cs-CZ" dirty="0" err="1" smtClean="0"/>
              <a:t>Celeron</a:t>
            </a:r>
            <a:r>
              <a:rPr lang="cs-CZ" dirty="0" smtClean="0"/>
              <a:t>; </a:t>
            </a:r>
            <a:r>
              <a:rPr lang="cs-CZ" dirty="0" err="1" smtClean="0"/>
              <a:t>Bluetooth</a:t>
            </a:r>
            <a:r>
              <a:rPr lang="cs-CZ" dirty="0" smtClean="0"/>
              <a:t> 4.1, Wi-Fi 2x2 MU-MIMO, grafická karta Intel® HD </a:t>
            </a:r>
            <a:r>
              <a:rPr lang="cs-CZ" dirty="0" err="1" smtClean="0"/>
              <a:t>Graphics</a:t>
            </a:r>
            <a:r>
              <a:rPr lang="cs-CZ" dirty="0" smtClean="0"/>
              <a:t> s rozlišením až 4096 x 2160 @ 24 Hz, sloty: 1x </a:t>
            </a:r>
            <a:r>
              <a:rPr lang="cs-CZ" dirty="0" err="1" smtClean="0"/>
              <a:t>PCIe</a:t>
            </a:r>
            <a:r>
              <a:rPr lang="cs-CZ" dirty="0" smtClean="0"/>
              <a:t> 3.0/2.0 x16, 1 x M.2 </a:t>
            </a:r>
            <a:r>
              <a:rPr lang="cs-CZ" dirty="0" err="1" smtClean="0"/>
              <a:t>Socket</a:t>
            </a:r>
            <a:r>
              <a:rPr lang="cs-CZ" dirty="0" smtClean="0"/>
              <a:t> 3, 4 x SATA 6Gb/s, Anti </a:t>
            </a:r>
            <a:r>
              <a:rPr lang="cs-CZ" dirty="0" err="1" smtClean="0"/>
              <a:t>surge</a:t>
            </a:r>
            <a:r>
              <a:rPr lang="cs-CZ" dirty="0" smtClean="0"/>
              <a:t> GLAN, 5 x USB 3.0/2.0, 4 x USB 2.0/1.1, USB-C, DVI, HDMI, LAN, PS/2, S/PDIF, 6x audio, paměť: 2x DIMM až 32 GB DDR4 2133 MHz; formát </a:t>
            </a:r>
            <a:r>
              <a:rPr lang="cs-CZ" dirty="0" err="1" smtClean="0"/>
              <a:t>mITX</a:t>
            </a:r>
            <a:r>
              <a:rPr lang="cs-CZ" dirty="0" smtClean="0"/>
              <a:t>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C79DF-D561-4432-B176-15220EF080C1}" type="slidenum">
              <a:rPr lang="cs-CZ" smtClean="0"/>
              <a:pPr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7635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36CBBB-E0F2-479B-B050-3B462609DE57}" type="slidenum">
              <a:rPr lang="cs-CZ"/>
              <a:pPr/>
              <a:t>53</a:t>
            </a:fld>
            <a:endParaRPr lang="cs-CZ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080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83686-4ADF-4AB3-A346-A043B86AFC81}" type="slidenum">
              <a:rPr lang="cs-CZ"/>
              <a:pPr/>
              <a:t>3</a:t>
            </a:fld>
            <a:endParaRPr lang="cs-CZ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9338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525F3C-FBAE-466B-AF85-9247A3D2915B}" type="slidenum">
              <a:rPr lang="cs-CZ"/>
              <a:pPr/>
              <a:t>4</a:t>
            </a:fld>
            <a:endParaRPr lang="cs-CZ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301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525F3C-FBAE-466B-AF85-9247A3D2915B}" type="slidenum">
              <a:rPr lang="cs-CZ"/>
              <a:pPr/>
              <a:t>5</a:t>
            </a:fld>
            <a:endParaRPr lang="cs-CZ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Název</a:t>
            </a:r>
            <a:r>
              <a:rPr lang="cs-CZ" baseline="0" dirty="0" smtClean="0"/>
              <a:t> vychází ze spojení „holá kost“ nebo lépe česky „kost a kůže“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7706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525F3C-FBAE-466B-AF85-9247A3D2915B}" type="slidenum">
              <a:rPr lang="cs-CZ"/>
              <a:pPr/>
              <a:t>6</a:t>
            </a:fld>
            <a:endParaRPr lang="cs-CZ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3236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525F3C-FBAE-466B-AF85-9247A3D2915B}" type="slidenum">
              <a:rPr lang="cs-CZ"/>
              <a:pPr/>
              <a:t>7</a:t>
            </a:fld>
            <a:endParaRPr lang="cs-CZ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80685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5BF6B-BD94-4CBD-9F82-C1D93F076676}" type="slidenum">
              <a:rPr lang="cs-CZ"/>
              <a:pPr/>
              <a:t>8</a:t>
            </a:fld>
            <a:endParaRPr lang="cs-CZ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35067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36CBBB-E0F2-479B-B050-3B462609DE57}" type="slidenum">
              <a:rPr lang="cs-CZ"/>
              <a:pPr/>
              <a:t>9</a:t>
            </a:fld>
            <a:endParaRPr lang="cs-CZ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4289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36CBBB-E0F2-479B-B050-3B462609DE57}" type="slidenum">
              <a:rPr lang="cs-CZ"/>
              <a:pPr/>
              <a:t>10</a:t>
            </a:fld>
            <a:endParaRPr lang="cs-CZ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Při zahřívání</a:t>
            </a:r>
            <a:r>
              <a:rPr lang="cs-CZ" baseline="0" dirty="0" smtClean="0"/>
              <a:t> polovodičových komponent dochází k jejich namáhání a ztrátě původních vlastností. Dalším jevem přehřátí polovodičů je možný „šum“ – u tranzistorů může docházet k náhodnému přepínání atp.</a:t>
            </a:r>
          </a:p>
          <a:p>
            <a:r>
              <a:rPr lang="cs-CZ" baseline="0" dirty="0" smtClean="0"/>
              <a:t>Po vystavení příliš vysoké teplotě již polovodiče nemusí fungovat – dojde k „průrazu“ a nevratnému zničení</a:t>
            </a:r>
            <a:endParaRPr lang="cs-CZ" dirty="0" smtClean="0"/>
          </a:p>
          <a:p>
            <a:endParaRPr lang="cs-CZ" dirty="0" smtClean="0"/>
          </a:p>
          <a:p>
            <a:r>
              <a:rPr lang="cs-CZ" dirty="0" smtClean="0"/>
              <a:t>Ilustrace převzata z </a:t>
            </a:r>
            <a:r>
              <a:rPr lang="cs-CZ" dirty="0" smtClean="0">
                <a:hlinkClick r:id="rId3"/>
              </a:rPr>
              <a:t>http://pctuning.tyden.cz/navody/zaklady-stavba-pc/7167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4774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F85-16CD-404E-95B8-536A58A4F960}" type="datetime1">
              <a:rPr lang="cs-CZ" smtClean="0">
                <a:solidFill>
                  <a:prstClr val="black">
                    <a:tint val="75000"/>
                  </a:prstClr>
                </a:solidFill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0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6B27-6C48-4FD5-B75F-3A82561B0A70}" type="datetime1">
              <a:rPr lang="cs-CZ" smtClean="0">
                <a:solidFill>
                  <a:prstClr val="black">
                    <a:tint val="75000"/>
                  </a:prstClr>
                </a:solidFill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2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5BBE4-4E62-49CF-8B34-8FF88403047F}" type="datetime1">
              <a:rPr lang="cs-CZ" smtClean="0">
                <a:solidFill>
                  <a:prstClr val="black">
                    <a:tint val="75000"/>
                  </a:prstClr>
                </a:solidFill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9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BFB28-30DB-4410-B25E-37435175A3A5}" type="datetime1">
              <a:rPr lang="cs-CZ" smtClean="0">
                <a:solidFill>
                  <a:prstClr val="black">
                    <a:tint val="75000"/>
                  </a:prstClr>
                </a:solidFill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19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E7F9F-B361-45CC-8CF9-0F3339C9A05B}" type="datetime1">
              <a:rPr lang="cs-CZ" smtClean="0">
                <a:solidFill>
                  <a:prstClr val="black">
                    <a:tint val="75000"/>
                  </a:prstClr>
                </a:solidFill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9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107C-0D92-4743-BBFD-E27D1C4506A9}" type="datetime1">
              <a:rPr lang="cs-CZ" smtClean="0">
                <a:solidFill>
                  <a:prstClr val="black">
                    <a:tint val="75000"/>
                  </a:prstClr>
                </a:solidFill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79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8C81-7328-4998-82E2-9B828E8220C2}" type="datetime1">
              <a:rPr lang="cs-CZ" smtClean="0">
                <a:solidFill>
                  <a:prstClr val="black">
                    <a:tint val="75000"/>
                  </a:prstClr>
                </a:solidFill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65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675B-66CE-4830-ACB5-0C2BC6739D4C}" type="datetime1">
              <a:rPr lang="cs-CZ" smtClean="0">
                <a:solidFill>
                  <a:prstClr val="black">
                    <a:tint val="75000"/>
                  </a:prstClr>
                </a:solidFill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709B-72ED-4688-8FBF-2D39920530F3}" type="datetime1">
              <a:rPr lang="cs-CZ" smtClean="0">
                <a:solidFill>
                  <a:prstClr val="black">
                    <a:tint val="75000"/>
                  </a:prstClr>
                </a:solidFill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00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B754-840B-43B4-B6DC-3FA9E382264E}" type="datetime1">
              <a:rPr lang="cs-CZ" smtClean="0">
                <a:solidFill>
                  <a:prstClr val="black">
                    <a:tint val="75000"/>
                  </a:prstClr>
                </a:solidFill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0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20CE-48BA-480C-BC07-1132F46CAD5E}" type="datetime1">
              <a:rPr lang="cs-CZ" smtClean="0">
                <a:solidFill>
                  <a:prstClr val="black">
                    <a:tint val="75000"/>
                  </a:prstClr>
                </a:solidFill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4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7BBCEDA-9EE6-442B-B567-9F418C38BBFB}" type="datetime1">
              <a:rPr lang="cs-CZ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t>15.02.2021</a:t>
            </a:fld>
            <a:endParaRPr lang="cs-CZ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cs-CZ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cs-CZ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2257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7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otherboard" TargetMode="External"/><Relationship Id="rId7" Type="http://schemas.openxmlformats.org/officeDocument/2006/relationships/hyperlink" Target="http://www.instructables.com/id/How-To-Assemble-A-Basic-Desktop-PC/" TargetMode="External"/><Relationship Id="rId2" Type="http://schemas.openxmlformats.org/officeDocument/2006/relationships/hyperlink" Target="http://en.wikipedia.org/wiki/Computer_c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pload.wikimedia.org/wikipedia/commons/3/3f/How_To_Assemble_A_Desktop_PC.pdf" TargetMode="External"/><Relationship Id="rId5" Type="http://schemas.openxmlformats.org/officeDocument/2006/relationships/hyperlink" Target="http://www.kitchentablecomputers.com/case.php" TargetMode="External"/><Relationship Id="rId4" Type="http://schemas.openxmlformats.org/officeDocument/2006/relationships/hyperlink" Target="http://en.wikipedia.org/wiki/Case_modding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4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1270859"/>
            <a:ext cx="7772400" cy="2257345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ARCHITEKTURA POČÍTAČŮ</a:t>
            </a:r>
            <a:br>
              <a:rPr lang="cs-CZ" dirty="0" smtClean="0"/>
            </a:br>
            <a:r>
              <a:rPr lang="cs-CZ" dirty="0" smtClean="0"/>
              <a:t>Přednáška 2</a:t>
            </a:r>
            <a:br>
              <a:rPr lang="cs-CZ" dirty="0" smtClean="0"/>
            </a:br>
            <a:r>
              <a:rPr lang="cs-CZ" dirty="0" smtClean="0"/>
              <a:t>Počítačové skříně</a:t>
            </a:r>
            <a:br>
              <a:rPr lang="cs-CZ" dirty="0" smtClean="0"/>
            </a:br>
            <a:r>
              <a:rPr lang="cs-CZ" dirty="0" smtClean="0"/>
              <a:t>a související témata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Prof. RNDr. Peter Mikulecký, PhD</a:t>
            </a:r>
            <a:r>
              <a:rPr lang="cs-CZ" dirty="0" smtClean="0"/>
              <a:t>.</a:t>
            </a:r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3216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ctuning.tyden.cz/ilustrace3/stach/chlazeni/chlazeni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00" l="0" r="100000">
                        <a14:foregroundMark x1="32818" y1="16875" x2="69072" y2="26250"/>
                        <a14:foregroundMark x1="2749" y1="11458" x2="13746" y2="76458"/>
                        <a14:foregroundMark x1="5842" y1="37292" x2="1375" y2="14583"/>
                        <a14:foregroundMark x1="63402" y1="69167" x2="75773" y2="77083"/>
                        <a14:foregroundMark x1="91409" y1="71875" x2="98110" y2="72083"/>
                        <a14:foregroundMark x1="89519" y1="80208" x2="95533" y2="80208"/>
                        <a14:backgroundMark x1="3265" y1="26458" x2="1203" y2="37292"/>
                        <a14:backgroundMark x1="2405" y1="21042" x2="515" y2="11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89" y="2623283"/>
            <a:ext cx="3463449" cy="285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83403" y="478941"/>
            <a:ext cx="7856754" cy="550415"/>
          </a:xfrm>
        </p:spPr>
        <p:txBody>
          <a:bodyPr>
            <a:noAutofit/>
          </a:bodyPr>
          <a:lstStyle/>
          <a:p>
            <a:r>
              <a:rPr lang="cs-CZ" dirty="0"/>
              <a:t>Skříně </a:t>
            </a:r>
            <a:r>
              <a:rPr lang="cs-CZ" dirty="0" smtClean="0"/>
              <a:t>počítačů – chlazení</a:t>
            </a:r>
            <a:endParaRPr lang="cs-CZ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cs typeface="+mn-cs"/>
              </a:rPr>
              <a:t>Vzhledem k rostoucímu výkonu vyzařují komponenty počítače stále větší množství tepla</a:t>
            </a:r>
          </a:p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cs typeface="+mn-cs"/>
              </a:rPr>
              <a:t>Obecně platí, že mezní teploty jsou:</a:t>
            </a:r>
          </a:p>
          <a:p>
            <a:pPr marL="546100" lvl="2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/>
              <a:t>Procesor – 70 – 75  °C</a:t>
            </a:r>
            <a:endParaRPr lang="cs-CZ" sz="2000" kern="0" spc="-1500" dirty="0" smtClean="0">
              <a:latin typeface="Calibri"/>
            </a:endParaRPr>
          </a:p>
          <a:p>
            <a:pPr marL="546100" lvl="2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/>
              <a:t>Grafická karta – </a:t>
            </a:r>
            <a:r>
              <a:rPr lang="cs-CZ" sz="2000" dirty="0"/>
              <a:t>70 – </a:t>
            </a:r>
            <a:r>
              <a:rPr lang="cs-CZ" sz="2000" dirty="0" smtClean="0"/>
              <a:t>80 </a:t>
            </a:r>
            <a:r>
              <a:rPr lang="cs-CZ" sz="2000" kern="0" spc="-1500" dirty="0" smtClean="0">
                <a:latin typeface="Calibri"/>
                <a:cs typeface="Calibri"/>
              </a:rPr>
              <a:t>°</a:t>
            </a:r>
            <a:r>
              <a:rPr lang="cs-CZ" sz="2000" kern="0" dirty="0">
                <a:latin typeface="Calibri"/>
                <a:cs typeface="Calibri"/>
              </a:rPr>
              <a:t> </a:t>
            </a:r>
            <a:r>
              <a:rPr lang="cs-CZ" sz="2000" kern="0" dirty="0" smtClean="0">
                <a:latin typeface="Calibri"/>
                <a:cs typeface="Calibri"/>
              </a:rPr>
              <a:t> C</a:t>
            </a:r>
            <a:endParaRPr lang="cs-CZ" sz="2000" kern="0" dirty="0"/>
          </a:p>
          <a:p>
            <a:pPr marL="546100" lvl="2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/>
              <a:t>Uvnitř skříně – 40 </a:t>
            </a:r>
            <a:r>
              <a:rPr lang="cs-CZ" sz="2000" dirty="0"/>
              <a:t>– </a:t>
            </a:r>
            <a:r>
              <a:rPr lang="cs-CZ" sz="2000" dirty="0" smtClean="0"/>
              <a:t>45 </a:t>
            </a:r>
            <a:r>
              <a:rPr lang="cs-CZ" sz="2000" kern="0" spc="-1500" dirty="0" smtClean="0">
                <a:latin typeface="Calibri"/>
                <a:cs typeface="Calibri"/>
              </a:rPr>
              <a:t>°</a:t>
            </a:r>
            <a:r>
              <a:rPr lang="cs-CZ" sz="2000" kern="0" dirty="0">
                <a:latin typeface="Calibri"/>
                <a:cs typeface="Calibri"/>
              </a:rPr>
              <a:t> </a:t>
            </a:r>
            <a:r>
              <a:rPr lang="cs-CZ" sz="2000" kern="0" dirty="0" smtClean="0">
                <a:latin typeface="Calibri"/>
                <a:cs typeface="Calibri"/>
              </a:rPr>
              <a:t> C</a:t>
            </a:r>
          </a:p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kern="0" dirty="0" smtClean="0">
                <a:latin typeface="Comenia Sans"/>
                <a:cs typeface="Calibri"/>
              </a:rPr>
              <a:t>Důležité je zajistit snadný průchod</a:t>
            </a:r>
            <a:r>
              <a:rPr lang="cs-CZ" sz="2400" kern="0" dirty="0">
                <a:latin typeface="Comenia Sans"/>
                <a:cs typeface="Calibri"/>
              </a:rPr>
              <a:t> </a:t>
            </a:r>
            <a:r>
              <a:rPr lang="cs-CZ" sz="2400" kern="0" dirty="0" smtClean="0">
                <a:latin typeface="Comenia Sans"/>
                <a:cs typeface="Calibri"/>
              </a:rPr>
              <a:t/>
            </a:r>
            <a:br>
              <a:rPr lang="cs-CZ" sz="2400" kern="0" dirty="0" smtClean="0">
                <a:latin typeface="Comenia Sans"/>
                <a:cs typeface="Calibri"/>
              </a:rPr>
            </a:br>
            <a:r>
              <a:rPr lang="cs-CZ" sz="2400" kern="0" dirty="0" smtClean="0">
                <a:latin typeface="Comenia Sans"/>
                <a:cs typeface="Calibri"/>
              </a:rPr>
              <a:t>studeného vzduchu ze spodní části </a:t>
            </a:r>
            <a:br>
              <a:rPr lang="cs-CZ" sz="2400" kern="0" dirty="0" smtClean="0">
                <a:latin typeface="Comenia Sans"/>
                <a:cs typeface="Calibri"/>
              </a:rPr>
            </a:br>
            <a:r>
              <a:rPr lang="cs-CZ" sz="2400" kern="0" dirty="0" smtClean="0">
                <a:latin typeface="Comenia Sans"/>
                <a:cs typeface="Calibri"/>
              </a:rPr>
              <a:t>skříně přes hřející komponenty </a:t>
            </a:r>
            <a:br>
              <a:rPr lang="cs-CZ" sz="2400" kern="0" dirty="0" smtClean="0">
                <a:latin typeface="Comenia Sans"/>
                <a:cs typeface="Calibri"/>
              </a:rPr>
            </a:br>
            <a:r>
              <a:rPr lang="cs-CZ" sz="2400" kern="0" dirty="0" smtClean="0">
                <a:latin typeface="Comenia Sans"/>
                <a:cs typeface="Calibri"/>
              </a:rPr>
              <a:t>nahoru a ven ze skříně</a:t>
            </a:r>
            <a:endParaRPr lang="cs-CZ" sz="2400" dirty="0">
              <a:cs typeface="Calibri"/>
            </a:endParaRPr>
          </a:p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kern="0" dirty="0" smtClean="0">
                <a:latin typeface="Comenia Sans"/>
                <a:cs typeface="Calibri"/>
              </a:rPr>
              <a:t>Chlazení počítače je možné také</a:t>
            </a:r>
            <a:br>
              <a:rPr lang="cs-CZ" sz="2400" kern="0" dirty="0" smtClean="0">
                <a:latin typeface="Comenia Sans"/>
                <a:cs typeface="Calibri"/>
              </a:rPr>
            </a:br>
            <a:r>
              <a:rPr lang="cs-CZ" sz="2400" kern="0" dirty="0" smtClean="0">
                <a:latin typeface="Comenia Sans"/>
                <a:cs typeface="Calibri"/>
              </a:rPr>
              <a:t>pomocí uzavřeného vodního okruhu, nebo v extrémních případech tekutým dusíkem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Vnitřní části skříně (1)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 smtClean="0"/>
              <a:t>Zdroj napájení </a:t>
            </a:r>
            <a:r>
              <a:rPr lang="cs-CZ" dirty="0" smtClean="0"/>
              <a:t>–</a:t>
            </a:r>
            <a:r>
              <a:rPr lang="cs-CZ" b="1" dirty="0" smtClean="0"/>
              <a:t> </a:t>
            </a:r>
            <a:r>
              <a:rPr lang="cs-CZ" dirty="0" smtClean="0"/>
              <a:t>převádí vnější napájení</a:t>
            </a:r>
            <a:r>
              <a:rPr lang="en-US" dirty="0" smtClean="0"/>
              <a:t>, </a:t>
            </a:r>
            <a:r>
              <a:rPr lang="cs-CZ" dirty="0" smtClean="0"/>
              <a:t>což je střídavý proud </a:t>
            </a:r>
            <a:r>
              <a:rPr lang="en-US" dirty="0" smtClean="0"/>
              <a:t>(AC</a:t>
            </a:r>
            <a:r>
              <a:rPr lang="en-US" dirty="0"/>
              <a:t>), </a:t>
            </a:r>
            <a:r>
              <a:rPr lang="cs-CZ" dirty="0" smtClean="0"/>
              <a:t>na jednosměrný proud </a:t>
            </a:r>
            <a:r>
              <a:rPr lang="en-US" dirty="0" smtClean="0"/>
              <a:t>(DC</a:t>
            </a:r>
            <a:r>
              <a:rPr lang="en-US" dirty="0"/>
              <a:t>), </a:t>
            </a:r>
            <a:r>
              <a:rPr lang="cs-CZ" dirty="0" smtClean="0"/>
              <a:t>který potřebují ke své činnosti vnitřní komponenty</a:t>
            </a:r>
            <a:r>
              <a:rPr lang="en-US" dirty="0" smtClean="0"/>
              <a:t>, </a:t>
            </a:r>
            <a:r>
              <a:rPr lang="cs-CZ" dirty="0" smtClean="0"/>
              <a:t>zároveň udržuje vhodné napětí pro různé vnitřní komponenty</a:t>
            </a:r>
            <a:r>
              <a:rPr lang="en-US" dirty="0" smtClean="0"/>
              <a:t>.</a:t>
            </a:r>
            <a:endParaRPr lang="cs-CZ" dirty="0" smtClean="0"/>
          </a:p>
          <a:p>
            <a:r>
              <a:rPr lang="cs-CZ" b="1" dirty="0" smtClean="0"/>
              <a:t>Základní deska</a:t>
            </a:r>
            <a:r>
              <a:rPr lang="en-US" dirty="0" smtClean="0"/>
              <a:t> </a:t>
            </a:r>
            <a:r>
              <a:rPr lang="cs-CZ" dirty="0" smtClean="0"/>
              <a:t>– centrální elektronická komponenta počítače, vše ostatní je napojeno na základní desku. 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Vnitřní části skříně </a:t>
            </a:r>
            <a:r>
              <a:rPr lang="cs-CZ" dirty="0" smtClean="0"/>
              <a:t>(2)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Procesor</a:t>
            </a:r>
            <a:r>
              <a:rPr lang="en-US" b="1" dirty="0" smtClean="0"/>
              <a:t>/CPU</a:t>
            </a:r>
            <a:r>
              <a:rPr lang="en-US" dirty="0" smtClean="0"/>
              <a:t> </a:t>
            </a:r>
            <a:r>
              <a:rPr lang="cs-CZ" dirty="0" smtClean="0"/>
              <a:t>– (</a:t>
            </a:r>
            <a:r>
              <a:rPr lang="en-US" dirty="0" smtClean="0"/>
              <a:t>central </a:t>
            </a:r>
            <a:r>
              <a:rPr lang="en-US" dirty="0"/>
              <a:t>processing </a:t>
            </a:r>
            <a:r>
              <a:rPr lang="en-US" dirty="0" smtClean="0"/>
              <a:t>unit</a:t>
            </a:r>
            <a:r>
              <a:rPr lang="cs-CZ" dirty="0" smtClean="0"/>
              <a:t>)</a:t>
            </a:r>
            <a:r>
              <a:rPr lang="en-US" dirty="0" smtClean="0"/>
              <a:t>, “</a:t>
            </a:r>
            <a:r>
              <a:rPr lang="cs-CZ" dirty="0" smtClean="0"/>
              <a:t>mozek</a:t>
            </a:r>
            <a:r>
              <a:rPr lang="en-US" dirty="0" smtClean="0"/>
              <a:t>” </a:t>
            </a:r>
            <a:r>
              <a:rPr lang="cs-CZ" dirty="0" smtClean="0"/>
              <a:t>počítače</a:t>
            </a:r>
            <a:r>
              <a:rPr lang="en-US" dirty="0" smtClean="0"/>
              <a:t>,</a:t>
            </a:r>
            <a:r>
              <a:rPr lang="cs-CZ" dirty="0" smtClean="0"/>
              <a:t> probíhají v něm aktuální výpočty</a:t>
            </a:r>
            <a:r>
              <a:rPr lang="en-US" dirty="0" smtClean="0"/>
              <a:t>.</a:t>
            </a:r>
            <a:endParaRPr lang="cs-CZ" dirty="0" smtClean="0"/>
          </a:p>
          <a:p>
            <a:r>
              <a:rPr lang="en-US" b="1" dirty="0"/>
              <a:t>RAM</a:t>
            </a:r>
            <a:r>
              <a:rPr lang="en-US" dirty="0"/>
              <a:t> </a:t>
            </a:r>
            <a:r>
              <a:rPr lang="cs-CZ" dirty="0" smtClean="0"/>
              <a:t>– (</a:t>
            </a:r>
            <a:r>
              <a:rPr lang="en-US" dirty="0" smtClean="0"/>
              <a:t>random </a:t>
            </a:r>
            <a:r>
              <a:rPr lang="en-US" dirty="0"/>
              <a:t>access </a:t>
            </a:r>
            <a:r>
              <a:rPr lang="en-US" dirty="0" smtClean="0"/>
              <a:t>memory</a:t>
            </a:r>
            <a:r>
              <a:rPr lang="cs-CZ" dirty="0" smtClean="0"/>
              <a:t>)</a:t>
            </a:r>
            <a:r>
              <a:rPr lang="en-US" dirty="0" smtClean="0"/>
              <a:t>, “</a:t>
            </a:r>
            <a:r>
              <a:rPr lang="cs-CZ" dirty="0" smtClean="0"/>
              <a:t>krátkodobá paměť</a:t>
            </a:r>
            <a:r>
              <a:rPr lang="en-US" dirty="0" smtClean="0"/>
              <a:t>” </a:t>
            </a:r>
            <a:r>
              <a:rPr lang="cs-CZ" dirty="0" smtClean="0"/>
              <a:t>počítače</a:t>
            </a:r>
            <a:r>
              <a:rPr lang="en-US" dirty="0" smtClean="0"/>
              <a:t>,</a:t>
            </a:r>
            <a:r>
              <a:rPr lang="cs-CZ" dirty="0" smtClean="0"/>
              <a:t> procesor si do ní ukládá programové instrukce a data, které právě používá a zpracovává. </a:t>
            </a:r>
            <a:r>
              <a:rPr lang="en-US" dirty="0" smtClean="0"/>
              <a:t>Data </a:t>
            </a:r>
            <a:r>
              <a:rPr lang="cs-CZ" dirty="0" smtClean="0"/>
              <a:t>z paměti </a:t>
            </a:r>
            <a:r>
              <a:rPr lang="en-US" dirty="0" smtClean="0"/>
              <a:t>RAM </a:t>
            </a:r>
            <a:r>
              <a:rPr lang="cs-CZ" dirty="0" smtClean="0"/>
              <a:t>zmizí při vypnutí počítače</a:t>
            </a:r>
            <a:r>
              <a:rPr lang="en-US" dirty="0" smtClean="0"/>
              <a:t>,</a:t>
            </a:r>
            <a:r>
              <a:rPr lang="cs-CZ" dirty="0" smtClean="0"/>
              <a:t> neboť paměti tohoto typu jsou energeticky závislé (</a:t>
            </a:r>
            <a:r>
              <a:rPr lang="cs-CZ" dirty="0" err="1" smtClean="0"/>
              <a:t>volatilní</a:t>
            </a:r>
            <a:r>
              <a:rPr lang="cs-CZ" dirty="0" smtClean="0"/>
              <a:t>). Je proto třeba pevný disk, který je </a:t>
            </a:r>
            <a:r>
              <a:rPr lang="cs-CZ" dirty="0" err="1" smtClean="0"/>
              <a:t>nevolatilní</a:t>
            </a:r>
            <a:r>
              <a:rPr lang="cs-CZ" dirty="0" smtClean="0"/>
              <a:t> a data uchovává. </a:t>
            </a:r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9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Vnitřní části skříně (3)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cs-CZ" b="1" dirty="0" smtClean="0"/>
              <a:t>Mechanika pevného disku</a:t>
            </a:r>
            <a:r>
              <a:rPr lang="en-US" b="1" dirty="0" smtClean="0"/>
              <a:t> </a:t>
            </a:r>
            <a:r>
              <a:rPr lang="cs-CZ" dirty="0" smtClean="0"/>
              <a:t>– pevný disk představuje</a:t>
            </a:r>
            <a:r>
              <a:rPr lang="en-US" dirty="0" smtClean="0"/>
              <a:t> “</a:t>
            </a:r>
            <a:r>
              <a:rPr lang="cs-CZ" dirty="0" smtClean="0"/>
              <a:t>dlouhodobou paměť</a:t>
            </a:r>
            <a:r>
              <a:rPr lang="en-US" dirty="0" smtClean="0"/>
              <a:t>” </a:t>
            </a:r>
            <a:r>
              <a:rPr lang="cs-CZ" dirty="0" smtClean="0"/>
              <a:t>počítače</a:t>
            </a:r>
            <a:r>
              <a:rPr lang="en-US" dirty="0" smtClean="0"/>
              <a:t>, </a:t>
            </a:r>
            <a:r>
              <a:rPr lang="cs-CZ" dirty="0" smtClean="0"/>
              <a:t>data či soubory na něm uložené se uchovají i po vypnutí počítače. Operační systém, aplikační programy a data jsou uloženy na pevném disku. </a:t>
            </a:r>
          </a:p>
          <a:p>
            <a:r>
              <a:rPr lang="cs-CZ" b="1" dirty="0" smtClean="0"/>
              <a:t>Mechanika optického disku – </a:t>
            </a:r>
            <a:r>
              <a:rPr lang="cs-CZ" dirty="0" smtClean="0"/>
              <a:t>čtení či zápis na optický disk, což obvykle znamená CD, DVD </a:t>
            </a:r>
            <a:r>
              <a:rPr lang="en-US" dirty="0" smtClean="0"/>
              <a:t> </a:t>
            </a:r>
            <a:r>
              <a:rPr lang="cs-CZ" dirty="0" smtClean="0"/>
              <a:t>nebo jiná optická média, v závislosti na typu mechaniky. Instalace operačních systémů či aplikačních programů se často dělají z optického disku. Bývá dobré mít dvě takové mechaniky pro kopírování disků. 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Vnitřní části skříně </a:t>
            </a:r>
            <a:r>
              <a:rPr lang="cs-CZ" dirty="0" smtClean="0"/>
              <a:t>(4)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b="1" dirty="0" smtClean="0"/>
              <a:t>Grafická karta </a:t>
            </a:r>
            <a:r>
              <a:rPr lang="cs-CZ" dirty="0" smtClean="0"/>
              <a:t>slouží ke zpracování výstupní grafiky</a:t>
            </a:r>
            <a:r>
              <a:rPr lang="en-US" dirty="0" smtClean="0"/>
              <a:t>. </a:t>
            </a:r>
            <a:r>
              <a:rPr lang="cs-CZ" dirty="0" smtClean="0"/>
              <a:t>Mnoho základních desek má grafickou kartu jako svoji součást, pak není nutné mít separátní grafickou kartu. Lze ovšem instalovat speciální grafické karty zvlášť, např. grafickou kartu s vysokým výkonem pro hraní her náročných na grafiku. Tato karta se vloží do příslušné drážky na základní desce a do ní se pak napojí monitor. 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7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Externí komponenty počítače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cs-CZ" b="1" dirty="0" smtClean="0"/>
              <a:t>Klávesnice </a:t>
            </a:r>
            <a:r>
              <a:rPr lang="cs-CZ" dirty="0" smtClean="0"/>
              <a:t>je periferní vstupní zařízení pro vstup textu</a:t>
            </a:r>
            <a:r>
              <a:rPr lang="en-US" dirty="0" smtClean="0"/>
              <a:t>. </a:t>
            </a:r>
            <a:r>
              <a:rPr lang="cs-CZ" dirty="0" smtClean="0"/>
              <a:t>Některé základní desky se ani nenastartují, není-li klávesnice připojena</a:t>
            </a:r>
            <a:r>
              <a:rPr lang="en-US" dirty="0" smtClean="0"/>
              <a:t>.</a:t>
            </a:r>
            <a:endParaRPr lang="en-US" dirty="0"/>
          </a:p>
          <a:p>
            <a:r>
              <a:rPr lang="cs-CZ" b="1" dirty="0"/>
              <a:t>Počítačová myš </a:t>
            </a:r>
            <a:r>
              <a:rPr lang="cs-CZ" dirty="0"/>
              <a:t>je malé polohovací zařízení používané pro ovládání grafického uživatelského rozhraní; informace o svém pohybu po ploše (např. desce stolu) předává do počítače, který je převádí na pohyb kurzoru po displeji</a:t>
            </a:r>
            <a:r>
              <a:rPr lang="cs-CZ" dirty="0" smtClean="0"/>
              <a:t>.</a:t>
            </a:r>
            <a:endParaRPr lang="en-US" dirty="0"/>
          </a:p>
          <a:p>
            <a:r>
              <a:rPr lang="en-US" b="1" dirty="0"/>
              <a:t>Monitor </a:t>
            </a:r>
            <a:r>
              <a:rPr lang="cs-CZ" dirty="0" smtClean="0"/>
              <a:t>je základní výstupní elektronické zařízení sloužící k zobrazování textových a grafických informací.</a:t>
            </a:r>
          </a:p>
          <a:p>
            <a:r>
              <a:rPr lang="cs-CZ" b="1" dirty="0" smtClean="0"/>
              <a:t>Tiskárna </a:t>
            </a:r>
            <a:r>
              <a:rPr lang="cs-CZ" dirty="0" smtClean="0"/>
              <a:t>je periferní výstupní zařízení, které slouží k přenosu dat uložených v elektronické podobě na papír nebo jiné médium (např. fotopapír).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7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Rozhodování před koupí počítače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Chci koupit hotový model?</a:t>
            </a:r>
          </a:p>
          <a:p>
            <a:r>
              <a:rPr lang="cs-CZ" dirty="0" smtClean="0"/>
              <a:t>Jsem schopen si počítač složit z komponentů?</a:t>
            </a:r>
          </a:p>
          <a:p>
            <a:r>
              <a:rPr lang="cs-CZ" dirty="0" smtClean="0"/>
              <a:t>Nebo mi to někdo (po)může složit? </a:t>
            </a:r>
          </a:p>
          <a:p>
            <a:r>
              <a:rPr lang="cs-CZ" dirty="0" smtClean="0"/>
              <a:t>Vyplatí se mi to vůbec?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Další důležitá rozhodnutí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/>
              <a:t>Jaké jsou vaše plány</a:t>
            </a:r>
            <a:r>
              <a:rPr lang="en-US" dirty="0" smtClean="0"/>
              <a:t>?</a:t>
            </a:r>
            <a:r>
              <a:rPr lang="cs-CZ" dirty="0" smtClean="0"/>
              <a:t> Co chcete dělat na počítači?</a:t>
            </a:r>
            <a:endParaRPr lang="en-US" dirty="0" smtClean="0"/>
          </a:p>
          <a:p>
            <a:pPr lvl="1"/>
            <a:r>
              <a:rPr lang="cs-CZ" dirty="0" smtClean="0"/>
              <a:t>Hraní her</a:t>
            </a:r>
            <a:r>
              <a:rPr lang="en-US" dirty="0" smtClean="0"/>
              <a:t>?</a:t>
            </a:r>
          </a:p>
          <a:p>
            <a:pPr lvl="1"/>
            <a:r>
              <a:rPr lang="cs-CZ" dirty="0" smtClean="0"/>
              <a:t>Sledování a editace videa</a:t>
            </a:r>
            <a:r>
              <a:rPr lang="en-US" dirty="0" smtClean="0"/>
              <a:t>?</a:t>
            </a:r>
          </a:p>
          <a:p>
            <a:pPr lvl="1"/>
            <a:r>
              <a:rPr lang="cs-CZ" dirty="0" smtClean="0"/>
              <a:t>Podnikat</a:t>
            </a:r>
            <a:r>
              <a:rPr lang="en-US" dirty="0" smtClean="0"/>
              <a:t>?</a:t>
            </a:r>
          </a:p>
          <a:p>
            <a:pPr lvl="1"/>
            <a:r>
              <a:rPr lang="cs-CZ" dirty="0" smtClean="0"/>
              <a:t>Psát články</a:t>
            </a:r>
            <a:r>
              <a:rPr lang="en-US" dirty="0" smtClean="0"/>
              <a:t>?</a:t>
            </a:r>
          </a:p>
          <a:p>
            <a:pPr lvl="1"/>
            <a:r>
              <a:rPr lang="cs-CZ" dirty="0" smtClean="0"/>
              <a:t>Jen tak surfovat na </a:t>
            </a:r>
            <a:r>
              <a:rPr lang="en-US" dirty="0" smtClean="0"/>
              <a:t>Web</a:t>
            </a:r>
            <a:r>
              <a:rPr lang="cs-CZ" dirty="0" smtClean="0"/>
              <a:t>u</a:t>
            </a:r>
            <a:r>
              <a:rPr lang="en-US" dirty="0" smtClean="0"/>
              <a:t>?</a:t>
            </a:r>
          </a:p>
          <a:p>
            <a:pPr lvl="1"/>
            <a:r>
              <a:rPr lang="cs-CZ" dirty="0" smtClean="0"/>
              <a:t>Nebo co ještě</a:t>
            </a:r>
            <a:r>
              <a:rPr lang="en-US" dirty="0" smtClean="0"/>
              <a:t>?</a:t>
            </a:r>
            <a:endParaRPr lang="cs-CZ" dirty="0" smtClean="0"/>
          </a:p>
          <a:p>
            <a:r>
              <a:rPr lang="cs-CZ" dirty="0" smtClean="0"/>
              <a:t>Jaký máte rozpočet na vaše nové </a:t>
            </a:r>
            <a:r>
              <a:rPr lang="en-US" dirty="0" smtClean="0"/>
              <a:t>PC</a:t>
            </a:r>
            <a:r>
              <a:rPr lang="cs-CZ" dirty="0" smtClean="0"/>
              <a:t>?</a:t>
            </a:r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2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Možné funkce mého počítače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Surfování na Webu</a:t>
            </a:r>
          </a:p>
          <a:p>
            <a:r>
              <a:rPr lang="cs-CZ" dirty="0" smtClean="0"/>
              <a:t>Kancelářský počítač</a:t>
            </a:r>
          </a:p>
          <a:p>
            <a:r>
              <a:rPr lang="cs-CZ" dirty="0" smtClean="0"/>
              <a:t>Server</a:t>
            </a:r>
          </a:p>
          <a:p>
            <a:r>
              <a:rPr lang="cs-CZ" dirty="0" smtClean="0"/>
              <a:t>Herní systém</a:t>
            </a:r>
          </a:p>
          <a:p>
            <a:r>
              <a:rPr lang="cs-CZ" dirty="0" smtClean="0"/>
              <a:t>Domácí mediální centrum</a:t>
            </a:r>
          </a:p>
          <a:p>
            <a:r>
              <a:rPr lang="cs-CZ" dirty="0" smtClean="0"/>
              <a:t>Pracovní stanice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0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Surfování na webu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cs-CZ" dirty="0" smtClean="0"/>
              <a:t>Abychom dosáhli základní funkcionality pro uživatele, jenž potřebuje pouze surfovat na webu, občas něco psát a popřípadě si zahrát solitér, je důležité nesnažit se konstruovat zbytečně silný počítač. </a:t>
            </a:r>
          </a:p>
          <a:p>
            <a:r>
              <a:rPr lang="cs-CZ" dirty="0" smtClean="0"/>
              <a:t>Není nutné použít špičkový procesor, nebo 3D grafickou kartu. Docela skromně konfigurovaný systém s přiměřeným připojením k Internetu bude takovému uživateli plně vyhovovat a lze ho sestavit celkem levně. </a:t>
            </a:r>
          </a:p>
          <a:p>
            <a:r>
              <a:rPr lang="cs-CZ" dirty="0" smtClean="0"/>
              <a:t>Maté-</a:t>
            </a:r>
            <a:r>
              <a:rPr lang="cs-CZ" dirty="0" err="1" smtClean="0"/>
              <a:t>li</a:t>
            </a:r>
            <a:r>
              <a:rPr lang="cs-CZ" dirty="0" smtClean="0"/>
              <a:t> peníze navíc, kupte si lepší monitor, myš či klávesnici, popřípadě skříň nebo zdroj, v uvedeném pořadí. </a:t>
            </a:r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24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assets.hardwaresphere.com/uploads/2008/11/shuttle-xpc-barebone-sg45h7-pc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20" b="96937" l="889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769" y="4379909"/>
            <a:ext cx="1986360" cy="201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Skříně počítačů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/>
          <a:lstStyle/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Typy skříní</a:t>
            </a:r>
          </a:p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Desktop</a:t>
            </a:r>
          </a:p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BigTower</a:t>
            </a:r>
            <a:endParaRPr lang="cs-CZ" sz="2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MidiTower</a:t>
            </a:r>
            <a:endParaRPr lang="cs-CZ" sz="2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MiniTower</a:t>
            </a:r>
            <a:endParaRPr lang="cs-CZ" sz="2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Barebone</a:t>
            </a:r>
            <a:endParaRPr lang="cs-CZ" sz="2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 ITX</a:t>
            </a:r>
          </a:p>
          <a:p>
            <a:pPr marL="285750" lvl="1"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RACK</a:t>
            </a:r>
          </a:p>
        </p:txBody>
      </p:sp>
      <p:pic>
        <p:nvPicPr>
          <p:cNvPr id="1026" name="Picture 2" descr="http://www.compucase-hec.co.uk/img/desktop/large/v30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29" b="9772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1" y="1362314"/>
            <a:ext cx="2895600" cy="139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komptech.co.uk/images/ColoursIT%202013B%20ATX%20Midi%20Tower%20Case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11" b="96849" l="286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972" y="3219122"/>
            <a:ext cx="2336800" cy="317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c.cz/chieftec-case-bravo-series-bigtower-for-atx-eatx-ba-01b-b-b-op-6x5-1-4-2x3-1-2-black_ies39824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75" b="99875" l="9934" r="899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087" y="1463560"/>
            <a:ext cx="3641746" cy="482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asia.ru/images/target/img/product/11/90/44/11904433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76" b="89781" l="10000" r="91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59" y="2951023"/>
            <a:ext cx="1890939" cy="129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Volný tvar 2"/>
          <p:cNvSpPr/>
          <p:nvPr/>
        </p:nvSpPr>
        <p:spPr>
          <a:xfrm>
            <a:off x="1828800" y="1059543"/>
            <a:ext cx="4963886" cy="1219200"/>
          </a:xfrm>
          <a:custGeom>
            <a:avLst/>
            <a:gdLst>
              <a:gd name="connsiteX0" fmla="*/ 0 w 4963886"/>
              <a:gd name="connsiteY0" fmla="*/ 1412710 h 1412710"/>
              <a:gd name="connsiteX1" fmla="*/ 1654629 w 4963886"/>
              <a:gd name="connsiteY1" fmla="*/ 4824 h 1412710"/>
              <a:gd name="connsiteX2" fmla="*/ 4963886 w 4963886"/>
              <a:gd name="connsiteY2" fmla="*/ 919224 h 1412710"/>
              <a:gd name="connsiteX3" fmla="*/ 4963886 w 4963886"/>
              <a:gd name="connsiteY3" fmla="*/ 919224 h 141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3886" h="1412710">
                <a:moveTo>
                  <a:pt x="0" y="1412710"/>
                </a:moveTo>
                <a:cubicBezTo>
                  <a:pt x="413657" y="749891"/>
                  <a:pt x="827315" y="87072"/>
                  <a:pt x="1654629" y="4824"/>
                </a:cubicBezTo>
                <a:cubicBezTo>
                  <a:pt x="2481943" y="-77424"/>
                  <a:pt x="4963886" y="919224"/>
                  <a:pt x="4963886" y="919224"/>
                </a:cubicBezTo>
                <a:lnTo>
                  <a:pt x="4963886" y="919224"/>
                </a:lnTo>
              </a:path>
            </a:pathLst>
          </a:custGeom>
          <a:ln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Volný tvar 15"/>
          <p:cNvSpPr/>
          <p:nvPr/>
        </p:nvSpPr>
        <p:spPr>
          <a:xfrm>
            <a:off x="2104571" y="827314"/>
            <a:ext cx="1538516" cy="2007492"/>
          </a:xfrm>
          <a:custGeom>
            <a:avLst/>
            <a:gdLst>
              <a:gd name="connsiteX0" fmla="*/ 0 w 4963886"/>
              <a:gd name="connsiteY0" fmla="*/ 1412710 h 1412710"/>
              <a:gd name="connsiteX1" fmla="*/ 1654629 w 4963886"/>
              <a:gd name="connsiteY1" fmla="*/ 4824 h 1412710"/>
              <a:gd name="connsiteX2" fmla="*/ 4963886 w 4963886"/>
              <a:gd name="connsiteY2" fmla="*/ 919224 h 1412710"/>
              <a:gd name="connsiteX3" fmla="*/ 4963886 w 4963886"/>
              <a:gd name="connsiteY3" fmla="*/ 919224 h 141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3886" h="1412710">
                <a:moveTo>
                  <a:pt x="0" y="1412710"/>
                </a:moveTo>
                <a:cubicBezTo>
                  <a:pt x="413657" y="749891"/>
                  <a:pt x="827315" y="87072"/>
                  <a:pt x="1654629" y="4824"/>
                </a:cubicBezTo>
                <a:cubicBezTo>
                  <a:pt x="2481943" y="-77424"/>
                  <a:pt x="4963886" y="919224"/>
                  <a:pt x="4963886" y="919224"/>
                </a:cubicBezTo>
                <a:lnTo>
                  <a:pt x="4963886" y="919224"/>
                </a:lnTo>
              </a:path>
            </a:pathLst>
          </a:custGeom>
          <a:ln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Volný tvar 16"/>
          <p:cNvSpPr/>
          <p:nvPr/>
        </p:nvSpPr>
        <p:spPr>
          <a:xfrm rot="1569407">
            <a:off x="2566420" y="1952544"/>
            <a:ext cx="3144177" cy="2007492"/>
          </a:xfrm>
          <a:custGeom>
            <a:avLst/>
            <a:gdLst>
              <a:gd name="connsiteX0" fmla="*/ 0 w 4963886"/>
              <a:gd name="connsiteY0" fmla="*/ 1412710 h 1412710"/>
              <a:gd name="connsiteX1" fmla="*/ 1654629 w 4963886"/>
              <a:gd name="connsiteY1" fmla="*/ 4824 h 1412710"/>
              <a:gd name="connsiteX2" fmla="*/ 4963886 w 4963886"/>
              <a:gd name="connsiteY2" fmla="*/ 919224 h 1412710"/>
              <a:gd name="connsiteX3" fmla="*/ 4963886 w 4963886"/>
              <a:gd name="connsiteY3" fmla="*/ 919224 h 141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3886" h="1412710">
                <a:moveTo>
                  <a:pt x="0" y="1412710"/>
                </a:moveTo>
                <a:cubicBezTo>
                  <a:pt x="413657" y="749891"/>
                  <a:pt x="827315" y="87072"/>
                  <a:pt x="1654629" y="4824"/>
                </a:cubicBezTo>
                <a:cubicBezTo>
                  <a:pt x="2481943" y="-77424"/>
                  <a:pt x="4963886" y="919224"/>
                  <a:pt x="4963886" y="919224"/>
                </a:cubicBezTo>
                <a:lnTo>
                  <a:pt x="4963886" y="919224"/>
                </a:lnTo>
              </a:path>
            </a:pathLst>
          </a:custGeom>
          <a:ln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Volný tvar 17"/>
          <p:cNvSpPr/>
          <p:nvPr/>
        </p:nvSpPr>
        <p:spPr>
          <a:xfrm rot="928146">
            <a:off x="2277751" y="2971241"/>
            <a:ext cx="5037705" cy="1982815"/>
          </a:xfrm>
          <a:custGeom>
            <a:avLst/>
            <a:gdLst>
              <a:gd name="connsiteX0" fmla="*/ 0 w 4963886"/>
              <a:gd name="connsiteY0" fmla="*/ 1412710 h 1412710"/>
              <a:gd name="connsiteX1" fmla="*/ 1654629 w 4963886"/>
              <a:gd name="connsiteY1" fmla="*/ 4824 h 1412710"/>
              <a:gd name="connsiteX2" fmla="*/ 4963886 w 4963886"/>
              <a:gd name="connsiteY2" fmla="*/ 919224 h 1412710"/>
              <a:gd name="connsiteX3" fmla="*/ 4963886 w 4963886"/>
              <a:gd name="connsiteY3" fmla="*/ 919224 h 141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3886" h="1412710">
                <a:moveTo>
                  <a:pt x="0" y="1412710"/>
                </a:moveTo>
                <a:cubicBezTo>
                  <a:pt x="413657" y="749891"/>
                  <a:pt x="827315" y="87072"/>
                  <a:pt x="1654629" y="4824"/>
                </a:cubicBezTo>
                <a:cubicBezTo>
                  <a:pt x="2481943" y="-77424"/>
                  <a:pt x="4963886" y="919224"/>
                  <a:pt x="4963886" y="919224"/>
                </a:cubicBezTo>
                <a:lnTo>
                  <a:pt x="4963886" y="919224"/>
                </a:lnTo>
              </a:path>
            </a:pathLst>
          </a:custGeom>
          <a:ln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Volný tvar 19"/>
          <p:cNvSpPr/>
          <p:nvPr/>
        </p:nvSpPr>
        <p:spPr>
          <a:xfrm rot="21181418">
            <a:off x="1984122" y="2697593"/>
            <a:ext cx="5723289" cy="1634482"/>
          </a:xfrm>
          <a:custGeom>
            <a:avLst/>
            <a:gdLst>
              <a:gd name="connsiteX0" fmla="*/ 0 w 4963886"/>
              <a:gd name="connsiteY0" fmla="*/ 1412710 h 1412710"/>
              <a:gd name="connsiteX1" fmla="*/ 1654629 w 4963886"/>
              <a:gd name="connsiteY1" fmla="*/ 4824 h 1412710"/>
              <a:gd name="connsiteX2" fmla="*/ 4963886 w 4963886"/>
              <a:gd name="connsiteY2" fmla="*/ 919224 h 1412710"/>
              <a:gd name="connsiteX3" fmla="*/ 4963886 w 4963886"/>
              <a:gd name="connsiteY3" fmla="*/ 919224 h 141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3886" h="1412710">
                <a:moveTo>
                  <a:pt x="0" y="1412710"/>
                </a:moveTo>
                <a:cubicBezTo>
                  <a:pt x="413657" y="749891"/>
                  <a:pt x="827315" y="87072"/>
                  <a:pt x="1654629" y="4824"/>
                </a:cubicBezTo>
                <a:cubicBezTo>
                  <a:pt x="2481943" y="-77424"/>
                  <a:pt x="4963886" y="919224"/>
                  <a:pt x="4963886" y="919224"/>
                </a:cubicBezTo>
                <a:lnTo>
                  <a:pt x="4963886" y="919224"/>
                </a:lnTo>
              </a:path>
            </a:pathLst>
          </a:custGeom>
          <a:ln>
            <a:headEnd type="none" w="med" len="med"/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16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Kancelářský počítač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cs-CZ" dirty="0" smtClean="0"/>
              <a:t>V tomto případě se očekává zejména zpracování textů, práce s tabulkovým procesorem a databázemi, přístup k internetu a intranetu včetně e-mailu, jakož i příprava prezentací.</a:t>
            </a:r>
            <a:endParaRPr lang="en-US" dirty="0" smtClean="0"/>
          </a:p>
          <a:p>
            <a:r>
              <a:rPr lang="cs-CZ" dirty="0" smtClean="0"/>
              <a:t>Práce v kanceláři často vyžadují paralelní spouštění více aplikací, hodí se silnější procesor střední až vyšší úrovně. Je vhodné mít i větší operační paměť RAM umožňující </a:t>
            </a:r>
            <a:r>
              <a:rPr lang="cs-CZ" dirty="0" err="1" smtClean="0"/>
              <a:t>multi-tasking</a:t>
            </a:r>
            <a:r>
              <a:rPr lang="cs-CZ" dirty="0" smtClean="0"/>
              <a:t>.  </a:t>
            </a:r>
            <a:endParaRPr lang="en-US" dirty="0" smtClean="0"/>
          </a:p>
          <a:p>
            <a:r>
              <a:rPr lang="cs-CZ" dirty="0" smtClean="0"/>
              <a:t>Zobrazovací subsystém by měl pracovat s vlastní pamětí, než sdílet systémovou RAM. </a:t>
            </a:r>
            <a:r>
              <a:rPr lang="en-US" dirty="0" smtClean="0"/>
              <a:t> </a:t>
            </a:r>
            <a:endParaRPr lang="cs-CZ" dirty="0" smtClean="0"/>
          </a:p>
          <a:p>
            <a:r>
              <a:rPr lang="cs-CZ" dirty="0" smtClean="0"/>
              <a:t>Napájecí zdroj by měl být dlouhodobě spolehlivý. </a:t>
            </a:r>
            <a:endParaRPr lang="en-US" dirty="0" smtClean="0"/>
          </a:p>
          <a:p>
            <a:r>
              <a:rPr lang="cs-CZ" dirty="0" smtClean="0"/>
              <a:t>Pokud zbývají nějaké peníze, kupte si lepší monitor, lepší či </a:t>
            </a:r>
            <a:r>
              <a:rPr lang="cs-CZ" dirty="0" err="1" smtClean="0"/>
              <a:t>ergonomictější</a:t>
            </a:r>
            <a:r>
              <a:rPr lang="cs-CZ" dirty="0" smtClean="0"/>
              <a:t> myš či klávesnici a víc paměti RAM. </a:t>
            </a:r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Server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cs-CZ" dirty="0" smtClean="0"/>
              <a:t>Servery jsou neustále v činnosti, proto jejich klíčovou charakteristikou je spolehlivost. </a:t>
            </a:r>
            <a:endParaRPr lang="en-US" dirty="0" smtClean="0"/>
          </a:p>
          <a:p>
            <a:r>
              <a:rPr lang="cs-CZ" dirty="0" smtClean="0"/>
              <a:t>Slouží mnoha uživatelům, přičemž uchovává a zpracovává důležitá data a informace. Z tohoto důvodu servery jsou vybavené redundantními systémy, jako jsou duální zdroje napájení, disková pole typu RAID 5 se čtyřmi a více disky</a:t>
            </a:r>
            <a:r>
              <a:rPr lang="en-US" dirty="0" smtClean="0"/>
              <a:t> </a:t>
            </a:r>
            <a:r>
              <a:rPr lang="cs-CZ" dirty="0" smtClean="0"/>
              <a:t>, jakož i speciální vysoce výkonné procesory, atd</a:t>
            </a:r>
            <a:r>
              <a:rPr lang="cs-CZ" smtClean="0"/>
              <a:t>. </a:t>
            </a:r>
            <a:endParaRPr lang="en-US" dirty="0" smtClean="0"/>
          </a:p>
          <a:p>
            <a:r>
              <a:rPr lang="en-US" dirty="0" smtClean="0"/>
              <a:t>Server</a:t>
            </a:r>
            <a:r>
              <a:rPr lang="cs-CZ" dirty="0" smtClean="0"/>
              <a:t>y potřebují mnoho paměti RAM, rychlé redundantní diskové jednotky a nejspolehlivější komponenty, jaké jenom rozpočet dovolí. </a:t>
            </a:r>
          </a:p>
          <a:p>
            <a:r>
              <a:rPr lang="cs-CZ" dirty="0" smtClean="0"/>
              <a:t>Nízkou prioritu má v tomto případě monitor, klávesnice, myš či kvalita grafické karty. </a:t>
            </a:r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4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Herní systém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cs-CZ" dirty="0" smtClean="0"/>
              <a:t>Budete potřebovat nejrychlejší procesor, jaký si můžete dovolit a spoustu paměti RAM, kvalitní základní desku, která bude to všechno zvládat, neboť rychlost sběrnic  může velice limitovat výkon ostatních komponent. </a:t>
            </a:r>
            <a:endParaRPr lang="en-US" dirty="0" smtClean="0"/>
          </a:p>
          <a:p>
            <a:r>
              <a:rPr lang="cs-CZ" dirty="0" smtClean="0"/>
              <a:t>Je potřeba přesunout co nejvíce práce z procesoru na ostatní subsystémy. První, co proto můžete udělat, je zakoupit si nejrychlejší grafickou kartu, jakou si jenom můžete dovolit. </a:t>
            </a:r>
          </a:p>
          <a:p>
            <a:r>
              <a:rPr lang="cs-CZ" dirty="0" smtClean="0"/>
              <a:t>Je potřebná rovněž dobrá zvuková karta. Procesor pro zpracování digitálního signálu na zvukové kartě může rovněž ulevit procesoru a dát mu prostor pro provádění jiných úkolů. </a:t>
            </a:r>
          </a:p>
          <a:p>
            <a:r>
              <a:rPr lang="cs-CZ" dirty="0" smtClean="0"/>
              <a:t>Doporučené priority: procesor a grafická karta jsou komponenty, jejichž výkon bude mít největší vliv na vaši herní výkonnost. Další důležité komponenty jsou základní deska a paměť RAM.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7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Domácí mediální centrum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cs-CZ" dirty="0" smtClean="0"/>
              <a:t>Účelem mediálního centra je uchovávat všechny audio a video soubory na jednom místě (třeba v obývacím pokoji), odkud je lze přehrávat na domácích aparaturách, jako je domácí kino či stereo přehrávač.</a:t>
            </a:r>
          </a:p>
          <a:p>
            <a:r>
              <a:rPr lang="cs-CZ" dirty="0" smtClean="0"/>
              <a:t>Pro tyto systémy je vhodný procesor prostřední úrovně, spolu s větší kapacitou RAM. Rychlé internetové spojení umožní sdílet větší soubory. Hodí se i TV tuner (jedna či dvě karty) pro práci s videem. </a:t>
            </a:r>
            <a:endParaRPr lang="en-US" dirty="0"/>
          </a:p>
          <a:p>
            <a:r>
              <a:rPr lang="cs-CZ" dirty="0" smtClean="0"/>
              <a:t>Mnohé z těchto systémů poskytují i funkcionalitu DVR (digitální video rekordér), bezdrátová klávesnice a myš umožní flexibilní používání centra , přičemž separátní monitor nemusí být zapotřebí, neboť hlavní roli zde sehrává kvalitní televizní přijímač. </a:t>
            </a:r>
            <a:endParaRPr lang="en-US" dirty="0"/>
          </a:p>
          <a:p>
            <a:r>
              <a:rPr lang="cs-CZ" dirty="0" smtClean="0"/>
              <a:t>Všechny komponenty by měly být co nejtišší, aby nerušily poslech hudby či sledování filmů. Zde se hodí komponenty s pasivním chlazením. 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9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Pracovní stanice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/>
              <a:t>Kdysi se názvem pracovní stanice rozuměl počítač jednoho uživatele, obvykle výkonnější než PC, jehož účelem byla podpora složitých technických aplikací, jako CAD/CAM nebo složité simulace složitých jevů či procesů reálného světa, nebo pro tvorbu animací stylu </a:t>
            </a:r>
            <a:r>
              <a:rPr lang="cs-CZ" dirty="0" err="1" smtClean="0"/>
              <a:t>Pixar</a:t>
            </a:r>
            <a:r>
              <a:rPr lang="cs-CZ" dirty="0" smtClean="0"/>
              <a:t>. </a:t>
            </a:r>
          </a:p>
          <a:p>
            <a:r>
              <a:rPr lang="cs-CZ" dirty="0" smtClean="0"/>
              <a:t>Na všechno uvedené budete potřebovat co nejrychlejší procesor a co nejvíce RAM. 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40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50521" y="381109"/>
            <a:ext cx="8229600" cy="1143000"/>
          </a:xfrm>
        </p:spPr>
        <p:txBody>
          <a:bodyPr/>
          <a:lstStyle/>
          <a:p>
            <a:r>
              <a:rPr lang="cs-CZ" dirty="0" smtClean="0"/>
              <a:t>Parametry počítačové skříně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cs-CZ" dirty="0" smtClean="0"/>
              <a:t>Základem skříně je plocha pro uložení základní desky patřičného rozměru. Obvykle je skříň univerzální pro jeden typ základní desky, například ATX a jeho varianty (</a:t>
            </a:r>
            <a:r>
              <a:rPr lang="cs-CZ" dirty="0" err="1" smtClean="0"/>
              <a:t>micro</a:t>
            </a:r>
            <a:r>
              <a:rPr lang="cs-CZ" dirty="0" smtClean="0"/>
              <a:t> ATX, ATX, DTX, mini ATX, </a:t>
            </a:r>
            <a:r>
              <a:rPr lang="cs-CZ" dirty="0" err="1" smtClean="0"/>
              <a:t>flex</a:t>
            </a:r>
            <a:r>
              <a:rPr lang="cs-CZ" dirty="0" smtClean="0"/>
              <a:t> ATX). Rozměry základní desky odpovídají rozmístění upevňovacích otvorů, otvorů v zadní stěně pro výstupní konektory, upevňovací lišty a pro rozšiřující karty. Obsahuje ovládací prvky (zapínací tlačítko, reset), indikační prvky (LED indikující zapnutí, LED indikující činnost disku) a rozšiřující konektory (USB, audio, </a:t>
            </a:r>
            <a:r>
              <a:rPr lang="cs-CZ" dirty="0" err="1" smtClean="0"/>
              <a:t>FireWire</a:t>
            </a:r>
            <a:r>
              <a:rPr lang="cs-CZ" dirty="0" smtClean="0"/>
              <a:t>) umístěné na čelním panelu skříně.</a:t>
            </a:r>
          </a:p>
          <a:p>
            <a:r>
              <a:rPr lang="cs-CZ" dirty="0" smtClean="0"/>
              <a:t>Další částí skříně je místo pro upevnění napájecího zdroje pro daný typ základní desky (např. zdroj ATX). Upevňovací otvory ve skříni odpovídají rozmístění upevňovacích otvorů ve zdroji.</a:t>
            </a:r>
          </a:p>
          <a:p>
            <a:endParaRPr lang="cs-CZ" dirty="0" smtClean="0"/>
          </a:p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7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Upevňovací šachty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cs-CZ" dirty="0" smtClean="0"/>
              <a:t>Každá </a:t>
            </a:r>
            <a:r>
              <a:rPr lang="cs-CZ" dirty="0"/>
              <a:t>skříň </a:t>
            </a:r>
            <a:r>
              <a:rPr lang="cs-CZ" dirty="0" smtClean="0"/>
              <a:t>může mít </a:t>
            </a:r>
            <a:r>
              <a:rPr lang="cs-CZ" dirty="0"/>
              <a:t>několik 5,25" šachet pro upevnění 5,25" mechanik s čelním panelem (např. optické mechaniky), několik 3,5" šachet pro upevnění 3,5" mechanik s čelním panelem (FDD, ZIP, MO) s několik 3,5" šachet pro upevnění 3,5" mechanik bez čelního panelu (HDD). Rozdíl mezi mechanikou s čelním panelem a bez něho je v tom, že mechanika má čelní panel, který musí zůstat dostupný i když je skříň uzavřená – jsou na něm ovládací a funkční prvky mechaniky (např. optická mechanika má na čelním panelu výsuvný </a:t>
            </a:r>
            <a:r>
              <a:rPr lang="cs-CZ" dirty="0" err="1"/>
              <a:t>tray</a:t>
            </a:r>
            <a:r>
              <a:rPr lang="cs-CZ" dirty="0"/>
              <a:t>, ovládací tlačítka a kontrolky) a mechanika bez čelního panelu zůstává celá ukrytá v zavřené skříni (např. pevný disk). Počet šachet souvisí s celkovou velikostí skříně.</a:t>
            </a:r>
            <a:br>
              <a:rPr lang="cs-CZ" dirty="0"/>
            </a:b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5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ATX skříň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199" y="1600200"/>
            <a:ext cx="203547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ATX </a:t>
            </a:r>
            <a:r>
              <a:rPr lang="cs-CZ" dirty="0" smtClean="0"/>
              <a:t>skříň</a:t>
            </a:r>
            <a:r>
              <a:rPr lang="en-US" dirty="0" smtClean="0"/>
              <a:t> </a:t>
            </a:r>
            <a:r>
              <a:rPr lang="cs-CZ" dirty="0" smtClean="0"/>
              <a:t>uložená na boku, zadní část je naproti kamery</a:t>
            </a:r>
            <a:endParaRPr lang="en-US" dirty="0"/>
          </a:p>
        </p:txBody>
      </p:sp>
      <p:pic>
        <p:nvPicPr>
          <p:cNvPr id="4098" name="Picture 2" descr="http://upload.wikimedia.org/wikipedia/commons/2/2d/Stripped-computer-c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556792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smtClean="0"/>
              <a:t>Porovnání velikostí základních desek</a:t>
            </a:r>
            <a:endParaRPr lang="en-US" dirty="0"/>
          </a:p>
        </p:txBody>
      </p:sp>
      <p:pic>
        <p:nvPicPr>
          <p:cNvPr id="3074" name="Picture 2" descr="http://upload.wikimedia.org/wikipedia/commons/1/11/VIA_Mini-ITX_Form_Factor_Compari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104758" cy="32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 ATX základní desky</a:t>
            </a:r>
            <a:endParaRPr lang="cs-CZ" dirty="0"/>
          </a:p>
        </p:txBody>
      </p:sp>
      <p:pic>
        <p:nvPicPr>
          <p:cNvPr id="1026" name="Picture 2" descr="http://upload.wikimedia.org/wikipedia/commons/a/a6/Abit-kt7-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1" y="1268760"/>
            <a:ext cx="8352928" cy="405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/>
          <p:cNvSpPr txBox="1"/>
          <p:nvPr/>
        </p:nvSpPr>
        <p:spPr>
          <a:xfrm>
            <a:off x="611560" y="5733256"/>
            <a:ext cx="3739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err="1" smtClean="0"/>
              <a:t>Abit</a:t>
            </a:r>
            <a:r>
              <a:rPr lang="cs-CZ" sz="2400" dirty="0" smtClean="0"/>
              <a:t> KT7 motherboard, 2003</a:t>
            </a:r>
            <a:endParaRPr lang="cs-CZ" sz="240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2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4" name="Picture 12" descr="CASE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9138" y="4414157"/>
            <a:ext cx="3711230" cy="2146300"/>
          </a:xfrm>
          <a:prstGeom prst="rect">
            <a:avLst/>
          </a:prstGeom>
          <a:noFill/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Skříně počítačů - Desktop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Výhody:</a:t>
            </a:r>
          </a:p>
          <a:p>
            <a:pPr marL="539750" lvl="2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Dostatečný prostor pro rozšiřování</a:t>
            </a:r>
          </a:p>
          <a:p>
            <a:pPr marL="539750" lvl="2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Dobré chlazení</a:t>
            </a:r>
          </a:p>
          <a:p>
            <a:pPr marL="539750" lvl="2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Dobrý přístup ke konektorů</a:t>
            </a:r>
          </a:p>
          <a:p>
            <a:pPr marL="269875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Nevýhody:</a:t>
            </a:r>
          </a:p>
          <a:p>
            <a:pPr marL="539750" lvl="2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Umístěná na pracovní ploše, někdy překáží</a:t>
            </a:r>
          </a:p>
          <a:p>
            <a:pPr marL="539750" lvl="2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Slimline</a:t>
            </a: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cs-CZ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Superslimline</a:t>
            </a: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), těžko se rozšiřuje</a:t>
            </a:r>
          </a:p>
          <a:p>
            <a:pPr marL="539750" lvl="2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Nové typy – nižší </a:t>
            </a: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menší variabilita</a:t>
            </a:r>
          </a:p>
          <a:p>
            <a:pPr marL="269875" indent="-269875">
              <a:lnSpc>
                <a:spcPct val="90000"/>
              </a:lnSpc>
              <a:buFontTx/>
              <a:buNone/>
            </a:pPr>
            <a:endParaRPr lang="cs-CZ" dirty="0"/>
          </a:p>
        </p:txBody>
      </p:sp>
      <p:pic>
        <p:nvPicPr>
          <p:cNvPr id="8206" name="Picture 14" descr="deskto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5963" y="1773238"/>
            <a:ext cx="3206750" cy="1789112"/>
          </a:xfrm>
          <a:prstGeom prst="rect">
            <a:avLst/>
          </a:prstGeom>
          <a:noFill/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6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 </a:t>
            </a:r>
            <a:r>
              <a:rPr lang="en-US" dirty="0" smtClean="0"/>
              <a:t> mini-ITX</a:t>
            </a:r>
            <a:r>
              <a:rPr lang="cs-CZ" dirty="0" smtClean="0"/>
              <a:t> základní desky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5733256"/>
            <a:ext cx="8229600" cy="392907"/>
          </a:xfrm>
        </p:spPr>
        <p:txBody>
          <a:bodyPr>
            <a:normAutofit fontScale="70000" lnSpcReduction="20000"/>
          </a:bodyPr>
          <a:lstStyle/>
          <a:p>
            <a:r>
              <a:rPr lang="cs-CZ" dirty="0"/>
              <a:t>VIA EPIA </a:t>
            </a:r>
            <a:r>
              <a:rPr lang="cs-CZ" dirty="0" smtClean="0"/>
              <a:t>5000AG, 2007 </a:t>
            </a:r>
            <a:endParaRPr lang="cs-CZ" dirty="0"/>
          </a:p>
        </p:txBody>
      </p:sp>
      <p:pic>
        <p:nvPicPr>
          <p:cNvPr id="2050" name="Picture 2" descr="http://upload.wikimedia.org/wikipedia/commons/thumb/2/23/Mini-itx-motherboard.jpg/1920px-Mini-itx-mother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41993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Novější základní deska pro AMD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60" y="1600200"/>
            <a:ext cx="621888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89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Moderní základní deska pro INTEL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17" y="1600200"/>
            <a:ext cx="567716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83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Varianty vzhledu skříní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smtClean="0"/>
              <a:t>Kolem roku </a:t>
            </a:r>
            <a:r>
              <a:rPr lang="en-US" dirty="0" smtClean="0"/>
              <a:t>1990</a:t>
            </a:r>
            <a:r>
              <a:rPr lang="cs-CZ" dirty="0" smtClean="0"/>
              <a:t> a později měla většina počítačových skříní jednoduchý pravoúhlý tvar, obvykle měla béžové či bílé zabarvení přičemž vizuální stránce skříní nebyla věnována velká pozornost. </a:t>
            </a:r>
            <a:endParaRPr lang="en-US" dirty="0"/>
          </a:p>
          <a:p>
            <a:r>
              <a:rPr lang="cs-CZ" dirty="0" smtClean="0"/>
              <a:t>Po roce 2000 však vzniklo několik směrů zabývajících se módními úpravami počítačových skříní, z čehož se posléze vyvinulo velice úspěšné odvětví prodeje počítačových skříní.</a:t>
            </a:r>
          </a:p>
          <a:p>
            <a:r>
              <a:rPr lang="cs-CZ" dirty="0" smtClean="0"/>
              <a:t>Několik klasických, ale i zajímavých netradičních příkladů naleznete na dalších snímcích.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961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IBM </a:t>
            </a:r>
            <a:r>
              <a:rPr lang="cs-CZ" dirty="0" err="1"/>
              <a:t>Personal</a:t>
            </a:r>
            <a:r>
              <a:rPr lang="cs-CZ" dirty="0"/>
              <a:t> </a:t>
            </a:r>
            <a:r>
              <a:rPr lang="cs-CZ" dirty="0" err="1"/>
              <a:t>System</a:t>
            </a:r>
            <a:r>
              <a:rPr lang="cs-CZ" dirty="0"/>
              <a:t>/2 Model 70</a:t>
            </a:r>
          </a:p>
        </p:txBody>
      </p:sp>
      <p:pic>
        <p:nvPicPr>
          <p:cNvPr id="5122" name="Picture 2" descr="http://upload.wikimedia.org/wikipedia/commons/0/08/IBM_Model70_80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84784"/>
            <a:ext cx="6465047" cy="484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26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IBM </a:t>
            </a:r>
            <a:r>
              <a:rPr lang="cs-CZ" dirty="0" err="1"/>
              <a:t>Personal</a:t>
            </a:r>
            <a:r>
              <a:rPr lang="cs-CZ" dirty="0"/>
              <a:t> </a:t>
            </a:r>
            <a:r>
              <a:rPr lang="cs-CZ" dirty="0" err="1"/>
              <a:t>Computer</a:t>
            </a:r>
            <a:r>
              <a:rPr lang="cs-CZ" dirty="0"/>
              <a:t> XT</a:t>
            </a:r>
          </a:p>
        </p:txBody>
      </p:sp>
      <p:pic>
        <p:nvPicPr>
          <p:cNvPr id="6146" name="Picture 2" descr="http://upload.wikimedia.org/wikipedia/commons/6/6a/Ibm_px_xt_col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6480720" cy="486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495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 ATX </a:t>
            </a:r>
            <a:r>
              <a:rPr lang="cs-CZ" dirty="0" smtClean="0"/>
              <a:t>stolní skříň vedle standardní </a:t>
            </a:r>
            <a:r>
              <a:rPr lang="en-US" dirty="0" smtClean="0"/>
              <a:t>ATX </a:t>
            </a:r>
            <a:r>
              <a:rPr lang="cs-CZ" dirty="0" smtClean="0"/>
              <a:t>věže</a:t>
            </a:r>
            <a:endParaRPr lang="cs-CZ" dirty="0"/>
          </a:p>
        </p:txBody>
      </p:sp>
      <p:pic>
        <p:nvPicPr>
          <p:cNvPr id="7170" name="Picture 2" descr="http://upload.wikimedia.org/wikipedia/commons/3/3e/ATXDesktop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596897" cy="488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104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3816424" cy="2808312"/>
          </a:xfrm>
        </p:spPr>
        <p:txBody>
          <a:bodyPr/>
          <a:lstStyle/>
          <a:p>
            <a:pPr algn="l"/>
            <a:r>
              <a:rPr lang="en-US" dirty="0" smtClean="0"/>
              <a:t>IBM Personal System/2 Models 60 and 80</a:t>
            </a:r>
            <a:endParaRPr lang="en-US" dirty="0"/>
          </a:p>
        </p:txBody>
      </p:sp>
      <p:pic>
        <p:nvPicPr>
          <p:cNvPr id="8194" name="Picture 2" descr="http://upload.wikimedia.org/wikipedia/commons/e/ec/DeuxP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2656"/>
            <a:ext cx="4351442" cy="61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95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Cooler Master 690 II Advanced </a:t>
            </a:r>
            <a:r>
              <a:rPr lang="en-US" dirty="0" err="1"/>
              <a:t>Nvidia</a:t>
            </a:r>
            <a:r>
              <a:rPr lang="en-US" dirty="0"/>
              <a:t> Edition </a:t>
            </a:r>
            <a:r>
              <a:rPr lang="cs-CZ" dirty="0" smtClean="0"/>
              <a:t>střední věž</a:t>
            </a:r>
            <a:endParaRPr lang="cs-CZ" dirty="0"/>
          </a:p>
        </p:txBody>
      </p:sp>
      <p:pic>
        <p:nvPicPr>
          <p:cNvPr id="9218" name="Picture 2" descr="http://upload.wikimedia.org/wikipedia/commons/4/43/Cooler_Master_690_II_Advanced_Nvidia_Edition_Mid_Tow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96" y="1988840"/>
            <a:ext cx="6449858" cy="434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15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Enthusiast </a:t>
            </a:r>
            <a:r>
              <a:rPr lang="cs-CZ" dirty="0" smtClean="0"/>
              <a:t>skříň s průhlednou boční deskou</a:t>
            </a:r>
            <a:endParaRPr lang="cs-CZ" dirty="0"/>
          </a:p>
        </p:txBody>
      </p:sp>
      <p:pic>
        <p:nvPicPr>
          <p:cNvPr id="10242" name="Picture 2" descr="http://upload.wikimedia.org/wikipedia/commons/c/cc/Modified-pc-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472143"/>
            <a:ext cx="3955997" cy="526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5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Skříně počítačů Tower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Bigtower</a:t>
            </a:r>
            <a:endParaRPr lang="cs-CZ" sz="2400" dirty="0" smtClean="0">
              <a:solidFill>
                <a:schemeClr val="tx1">
                  <a:lumMod val="65000"/>
                  <a:lumOff val="35000"/>
                </a:schemeClr>
              </a:solidFill>
              <a:cs typeface="+mn-cs"/>
            </a:endParaRPr>
          </a:p>
          <a:p>
            <a:pPr marL="538163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Největší ze stojících skříní</a:t>
            </a: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- určena například pro servery</a:t>
            </a:r>
          </a:p>
          <a:p>
            <a:pPr marL="538163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Velký prostor pro komponenty</a:t>
            </a:r>
          </a:p>
          <a:p>
            <a:pPr marL="538163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Snadné chlazení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  <a:sym typeface="Wingdings" pitchFamily="2" charset="2"/>
              </a:rPr>
              <a:t>Miditower</a:t>
            </a:r>
            <a:endParaRPr lang="cs-CZ" sz="2400" dirty="0" smtClean="0">
              <a:solidFill>
                <a:schemeClr val="tx1">
                  <a:lumMod val="65000"/>
                  <a:lumOff val="35000"/>
                </a:schemeClr>
              </a:solidFill>
              <a:cs typeface="+mn-cs"/>
              <a:sym typeface="Wingdings" pitchFamily="2" charset="2"/>
            </a:endParaRP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  <a:sym typeface="Wingdings" pitchFamily="2" charset="2"/>
              </a:rPr>
              <a:t>Prostor jako u Desktop skříní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  <a:sym typeface="Wingdings" pitchFamily="2" charset="2"/>
              </a:rPr>
              <a:t>Minitower</a:t>
            </a:r>
            <a:endParaRPr lang="cs-CZ" sz="2400" dirty="0" smtClean="0">
              <a:solidFill>
                <a:schemeClr val="tx1">
                  <a:lumMod val="65000"/>
                  <a:lumOff val="35000"/>
                </a:schemeClr>
              </a:solidFill>
              <a:cs typeface="+mn-cs"/>
              <a:sym typeface="Wingdings" pitchFamily="2" charset="2"/>
            </a:endParaRP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Nejmenší - omezeno doplňování komponent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Nutnost dbát na vnitřní uspořádání – usnadnění průtoku vzduchu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400" dirty="0" smtClean="0">
              <a:solidFill>
                <a:schemeClr val="tx1">
                  <a:lumMod val="65000"/>
                  <a:lumOff val="35000"/>
                </a:schemeClr>
              </a:solidFill>
              <a:cs typeface="+mn-cs"/>
              <a:sym typeface="Wingdings" pitchFamily="2" charset="2"/>
            </a:endParaRPr>
          </a:p>
        </p:txBody>
      </p:sp>
      <p:pic>
        <p:nvPicPr>
          <p:cNvPr id="10254" name="Picture 14" descr="DBXU107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5825" y="1628775"/>
            <a:ext cx="1568450" cy="2425700"/>
          </a:xfrm>
          <a:prstGeom prst="rect">
            <a:avLst/>
          </a:prstGeom>
          <a:noFill/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5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Další modernější skříně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7" y="1915063"/>
            <a:ext cx="2266140" cy="306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73" y="1915062"/>
            <a:ext cx="2293189" cy="2316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03" y="3073122"/>
            <a:ext cx="3252157" cy="315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904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 ještě pár dalších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1" y="1293652"/>
            <a:ext cx="3277892" cy="3277892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92" y="1351770"/>
            <a:ext cx="2576508" cy="3277892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03" y="3077382"/>
            <a:ext cx="3218804" cy="32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81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Pár nejnovějších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82" y="2117539"/>
            <a:ext cx="3987800" cy="39878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" y="1346387"/>
            <a:ext cx="3729318" cy="37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55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Pár nejošklivějších (?)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27" y="1670237"/>
            <a:ext cx="4468800" cy="2758328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15" y="2155451"/>
            <a:ext cx="2797295" cy="41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68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Něco extravagantnějšího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366" y="1417638"/>
            <a:ext cx="4534866" cy="48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99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Počítač vbudovaný do mikrovlnky </a:t>
            </a:r>
            <a:endParaRPr lang="cs-CZ" dirty="0"/>
          </a:p>
        </p:txBody>
      </p:sp>
      <p:pic>
        <p:nvPicPr>
          <p:cNvPr id="11266" name="Picture 2" descr="http://upload.wikimedia.org/wikipedia/commons/7/7a/Casemodding_microwa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6912768" cy="44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71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Bambusová počítačová skříň</a:t>
            </a:r>
            <a:endParaRPr lang="cs-CZ" dirty="0"/>
          </a:p>
        </p:txBody>
      </p:sp>
      <p:pic>
        <p:nvPicPr>
          <p:cNvPr id="12290" name="Picture 2" descr="http://upload.wikimedia.org/wikipedia/commons/0/0e/%22Exotic_Touch%22_Custom_Case_by_O._L%C3%BCsc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00808"/>
            <a:ext cx="4824536" cy="471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23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106688" cy="5832648"/>
          </a:xfrm>
        </p:spPr>
        <p:txBody>
          <a:bodyPr>
            <a:normAutofit/>
          </a:bodyPr>
          <a:lstStyle/>
          <a:p>
            <a:r>
              <a:rPr lang="en-US" dirty="0" err="1"/>
              <a:t>AzTtec</a:t>
            </a:r>
            <a:r>
              <a:rPr lang="en-US" dirty="0"/>
              <a:t>, </a:t>
            </a:r>
            <a:r>
              <a:rPr lang="cs-CZ" dirty="0" smtClean="0"/>
              <a:t>vítěz soutěže </a:t>
            </a:r>
            <a:r>
              <a:rPr lang="en-US" dirty="0" smtClean="0"/>
              <a:t>CPU </a:t>
            </a:r>
            <a:r>
              <a:rPr lang="cs-CZ" dirty="0" smtClean="0"/>
              <a:t>časopisu</a:t>
            </a:r>
            <a:r>
              <a:rPr lang="en-US" dirty="0" smtClean="0"/>
              <a:t> </a:t>
            </a:r>
            <a:r>
              <a:rPr lang="en-US" dirty="0"/>
              <a:t>"Mad Reader Mod" </a:t>
            </a:r>
            <a:r>
              <a:rPr lang="cs-CZ" dirty="0" smtClean="0"/>
              <a:t>v roce 2011</a:t>
            </a:r>
            <a:endParaRPr lang="cs-CZ" dirty="0"/>
          </a:p>
        </p:txBody>
      </p:sp>
      <p:pic>
        <p:nvPicPr>
          <p:cNvPr id="5" name="Picture 2" descr="http://upload.wikimedia.org/wikipedia/commons/3/3e/AzTtec%2C_a_computer_case_modification_%22mod%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27" y="620688"/>
            <a:ext cx="4019305" cy="600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063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Další extravagantní skříně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2" y="1780481"/>
            <a:ext cx="2817545" cy="2116345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59" y="1199029"/>
            <a:ext cx="4134971" cy="4134971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40" y="4045977"/>
            <a:ext cx="3471872" cy="23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45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 ještě pár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41" y="1417638"/>
            <a:ext cx="4304159" cy="437471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3" y="1417638"/>
            <a:ext cx="2932068" cy="43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2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Skříně počítačů </a:t>
            </a:r>
            <a:r>
              <a:rPr lang="cs-CZ" dirty="0" err="1" smtClean="0"/>
              <a:t>Barebone</a:t>
            </a:r>
            <a:endParaRPr lang="cs-CZ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6062889" cy="24939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Především pro domácí multimediální centra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Malé rozměry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Jen nejnutnější konektivita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Obvykle speciální vnitřní konstrukce vyžadující zvláštní komponenty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Většinou pasivní komponenty – omezení hluku</a:t>
            </a:r>
          </a:p>
        </p:txBody>
      </p:sp>
      <p:pic>
        <p:nvPicPr>
          <p:cNvPr id="2050" name="Picture 2" descr="http://img.tomshardware.com/us/2005/01/19/shuttle/sb77g5-inside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69" y="4094162"/>
            <a:ext cx="404812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gadgetfolder.com/wp-content/uploads/2009/05/shuttle_xpc_sa76g2-300x287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5667" y1="42509" x2="73667" y2="35192"/>
                        <a14:foregroundMark x1="59667" y1="20557" x2="82333" y2="13240"/>
                        <a14:foregroundMark x1="87000" y1="31707" x2="87000" y2="31707"/>
                        <a14:foregroundMark x1="79000" y1="24390" x2="79000" y2="24390"/>
                        <a14:foregroundMark x1="90000" y1="15679" x2="90000" y2="15679"/>
                        <a14:foregroundMark x1="24667" y1="7666" x2="79000" y2="3484"/>
                        <a14:foregroundMark x1="12333" y1="16376" x2="70333" y2="80488"/>
                        <a14:foregroundMark x1="13000" y1="93380" x2="72667" y2="64111"/>
                        <a14:foregroundMark x1="54333" y1="74913" x2="54333" y2="74913"/>
                        <a14:foregroundMark x1="10667" y1="91986" x2="10667" y2="91986"/>
                        <a14:foregroundMark x1="14667" y1="85366" x2="14667" y2="85366"/>
                        <a14:foregroundMark x1="27667" y1="86411" x2="15333" y2="86063"/>
                        <a14:foregroundMark x1="90000" y1="91986" x2="90000" y2="91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721" y="1396116"/>
            <a:ext cx="2486479" cy="237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assets.hardwaresphere.com/uploads/2009/06/shuttle-xpc-h7-5800-barebone-pc-rear-view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294" y="3713176"/>
            <a:ext cx="3423331" cy="32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6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„Přenosný“ počítač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81" y="1567450"/>
            <a:ext cx="6649837" cy="463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75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„Stolní“ počítač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34" y="1524185"/>
            <a:ext cx="6262563" cy="47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00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„Rakev“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28" y="1518377"/>
            <a:ext cx="5943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03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Skříně počítačů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>
                <a:cs typeface="+mn-cs"/>
              </a:rPr>
              <a:t>Tipy na závěr: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/>
              <a:t>Při koupi dejte přednost větší skříni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/>
              <a:t>Kupujete-li typ Tower ujistěte se, že ji máte kam umístit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/>
              <a:t>Dobře uvažte, k čemu počítač budete potřebovat, dle toho volte skříň a její vybavení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dirty="0" smtClean="0"/>
              <a:t>Hezká skříň není na škodu, ale rovněž uvažte, zda ji potřebujete a hlavně, zda peníze, které do skříně investujete, nemůžete využít lépe.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Další čtení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>
                <a:hlinkClick r:id="rId2"/>
              </a:rPr>
              <a:t>http://</a:t>
            </a:r>
            <a:r>
              <a:rPr lang="cs-CZ" dirty="0" smtClean="0">
                <a:hlinkClick r:id="rId2"/>
              </a:rPr>
              <a:t>en.wikipedia.org/wiki/Computer_case</a:t>
            </a:r>
            <a:endParaRPr lang="cs-CZ" dirty="0" smtClean="0"/>
          </a:p>
          <a:p>
            <a:r>
              <a:rPr lang="cs-CZ" dirty="0">
                <a:hlinkClick r:id="rId3"/>
              </a:rPr>
              <a:t>http://</a:t>
            </a:r>
            <a:r>
              <a:rPr lang="cs-CZ" dirty="0" smtClean="0">
                <a:hlinkClick r:id="rId3"/>
              </a:rPr>
              <a:t>en.wikipedia.org/wiki/Motherboard</a:t>
            </a:r>
            <a:endParaRPr lang="cs-CZ" dirty="0" smtClean="0"/>
          </a:p>
          <a:p>
            <a:r>
              <a:rPr lang="cs-CZ" dirty="0">
                <a:hlinkClick r:id="rId4"/>
              </a:rPr>
              <a:t>http://</a:t>
            </a:r>
            <a:r>
              <a:rPr lang="cs-CZ" dirty="0" smtClean="0">
                <a:hlinkClick r:id="rId4"/>
              </a:rPr>
              <a:t>en.wikipedia.org/wiki/Case_modding</a:t>
            </a:r>
            <a:endParaRPr lang="cs-CZ" dirty="0" smtClean="0"/>
          </a:p>
          <a:p>
            <a:r>
              <a:rPr lang="cs-CZ" dirty="0">
                <a:hlinkClick r:id="rId5"/>
              </a:rPr>
              <a:t>http://</a:t>
            </a:r>
            <a:r>
              <a:rPr lang="cs-CZ" dirty="0" smtClean="0">
                <a:hlinkClick r:id="rId5"/>
              </a:rPr>
              <a:t>www.kitchentablecomputers.com/case.php</a:t>
            </a:r>
            <a:endParaRPr lang="cs-CZ" dirty="0" smtClean="0"/>
          </a:p>
          <a:p>
            <a:r>
              <a:rPr lang="cs-CZ" dirty="0">
                <a:hlinkClick r:id="rId6"/>
              </a:rPr>
              <a:t>http://</a:t>
            </a:r>
            <a:r>
              <a:rPr lang="cs-CZ" dirty="0" smtClean="0">
                <a:hlinkClick r:id="rId6"/>
              </a:rPr>
              <a:t>upload.wikimedia.org/wikipedia/commons/3/3f/How_To_Assemble_A_Desktop_PC.pdf</a:t>
            </a:r>
            <a:r>
              <a:rPr lang="cs-CZ" dirty="0" smtClean="0"/>
              <a:t> (2007)</a:t>
            </a:r>
          </a:p>
          <a:p>
            <a:r>
              <a:rPr lang="cs-CZ" dirty="0">
                <a:hlinkClick r:id="rId7"/>
              </a:rPr>
              <a:t>http://www.instructables.com/id/How-To-Assemble-A-Basic-Desktop-PC</a:t>
            </a:r>
            <a:r>
              <a:rPr lang="cs-CZ" dirty="0" smtClean="0">
                <a:hlinkClick r:id="rId7"/>
              </a:rPr>
              <a:t>/</a:t>
            </a:r>
            <a:endParaRPr lang="cs-CZ" dirty="0" smtClean="0"/>
          </a:p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6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ctrTitle"/>
          </p:nvPr>
        </p:nvSpPr>
        <p:spPr>
          <a:xfrm>
            <a:off x="806520" y="1972296"/>
            <a:ext cx="5715000" cy="1117600"/>
          </a:xfrm>
        </p:spPr>
        <p:txBody>
          <a:bodyPr/>
          <a:lstStyle/>
          <a:p>
            <a:pPr algn="r"/>
            <a:r>
              <a:rPr lang="cs-CZ" dirty="0" smtClean="0"/>
              <a:t>Děkuji za pozornost…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26038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Skříně počítačů </a:t>
            </a:r>
            <a:r>
              <a:rPr lang="cs-CZ" dirty="0" smtClean="0"/>
              <a:t>Mini ITX</a:t>
            </a:r>
            <a:endParaRPr lang="cs-CZ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385175" cy="4176486"/>
          </a:xfrm>
          <a:prstGeom prst="rect">
            <a:avLst/>
          </a:prstGeom>
        </p:spPr>
        <p:txBody>
          <a:bodyPr>
            <a:noAutofit/>
          </a:bodyPr>
          <a:lstStyle/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Často používáno jako kancelářské PC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Minimální rozměry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Nízká spotřeba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Většinou pasivní komponenty</a:t>
            </a:r>
          </a:p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První mini ITX počítač navrhla firma VIA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Základní deska o rozměrech 17 x 17 cm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Pasivní chlazení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Možnost použít DIMM paměti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Jeden PCI slot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endParaRPr lang="cs-CZ" sz="2000" dirty="0">
              <a:solidFill>
                <a:schemeClr val="tx1">
                  <a:lumMod val="65000"/>
                  <a:lumOff val="35000"/>
                </a:schemeClr>
              </a:solidFill>
              <a:sym typeface="Wingdings" pitchFamily="2" charset="2"/>
            </a:endParaRP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Později navrženy standardy i pro </a:t>
            </a:r>
            <a:r>
              <a:rPr lang="cs-CZ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Nano</a:t>
            </a: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ITX a </a:t>
            </a:r>
            <a:r>
              <a:rPr lang="cs-CZ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Pico</a:t>
            </a: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ITX</a:t>
            </a:r>
          </a:p>
        </p:txBody>
      </p:sp>
      <p:pic>
        <p:nvPicPr>
          <p:cNvPr id="3074" name="Picture 2" descr="http://www.asia.ru/images/target/img/product/11/90/44/1190443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907" y="2742184"/>
            <a:ext cx="4278233" cy="29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stealth.com/images/1Userver_rearopen1_larg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0000" l="2750" r="97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4152736"/>
            <a:ext cx="3516538" cy="263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Skříně počítačů </a:t>
            </a:r>
            <a:r>
              <a:rPr lang="cs-CZ" dirty="0" smtClean="0"/>
              <a:t>RACK</a:t>
            </a:r>
            <a:endParaRPr lang="cs-CZ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6" y="1600200"/>
            <a:ext cx="5845174" cy="4176486"/>
          </a:xfrm>
          <a:prstGeom prst="rect">
            <a:avLst/>
          </a:prstGeom>
        </p:spPr>
        <p:txBody>
          <a:bodyPr>
            <a:noAutofit/>
          </a:bodyPr>
          <a:lstStyle/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Používány především pro servery</a:t>
            </a:r>
          </a:p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  <a:sym typeface="Wingdings" pitchFamily="2" charset="2"/>
              </a:rPr>
              <a:t>Průmyslový standard rozměrů skříní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Stejné rozměry pro všechna zařízení montovaná do tzv. RACKU mají stejné rozměry  19“ x 1,75“ (1U)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Mohou mít rozdílnou výšku v „modulech“ </a:t>
            </a:r>
            <a:b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</a:b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 1U, 2U, 4U, …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Využíváno i pro </a:t>
            </a:r>
            <a:r>
              <a:rPr lang="cs-CZ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routery</a:t>
            </a: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, </a:t>
            </a:r>
            <a:r>
              <a:rPr lang="cs-CZ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switche</a:t>
            </a: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, UPS </a:t>
            </a:r>
            <a:b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</a:br>
            <a:r>
              <a:rPr lang="cs-CZ" sz="20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a další zařízení</a:t>
            </a:r>
          </a:p>
        </p:txBody>
      </p:sp>
      <p:pic>
        <p:nvPicPr>
          <p:cNvPr id="4100" name="Picture 4" descr="http://www.digitalintelligence.com/products/rack-a-tacc/images/rack-a-tacc_cluster_med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5" b="98311" l="3388" r="974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17027" y="1005193"/>
            <a:ext cx="3294743" cy="554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9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947" y="478941"/>
            <a:ext cx="8244210" cy="550415"/>
          </a:xfrm>
        </p:spPr>
        <p:txBody>
          <a:bodyPr>
            <a:noAutofit/>
          </a:bodyPr>
          <a:lstStyle/>
          <a:p>
            <a:r>
              <a:rPr lang="cs-CZ" dirty="0"/>
              <a:t>Skříně počítačů </a:t>
            </a:r>
            <a:r>
              <a:rPr lang="cs-CZ" dirty="0" smtClean="0"/>
              <a:t>– rozšíření</a:t>
            </a:r>
            <a:endParaRPr lang="cs-CZ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cs typeface="+mn-cs"/>
              </a:rPr>
              <a:t>Důležitý parametr pro skříně je počet rozšiřujících částí, které do ní umístíme.</a:t>
            </a:r>
          </a:p>
          <a:p>
            <a:pPr marL="269875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cs typeface="+mn-cs"/>
              </a:rPr>
              <a:t>Druhy pozic: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cs typeface="+mn-cs"/>
              </a:rPr>
              <a:t>3,5“ pevné disky a disketové mechaniky</a:t>
            </a:r>
          </a:p>
          <a:p>
            <a:pPr marL="539750" lvl="1" indent="-269875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>
                <a:cs typeface="+mn-cs"/>
              </a:rPr>
              <a:t>5,25“ mechaniky CD-ROM, DVD, vypalovací mechaniky, mechaniky Zip, panely zvukových karet atd.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66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Skříně </a:t>
            </a:r>
            <a:r>
              <a:rPr lang="cs-CZ" dirty="0" smtClean="0"/>
              <a:t>počítačů – přístup</a:t>
            </a:r>
            <a:endParaRPr lang="cs-CZ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600200"/>
            <a:ext cx="8642350" cy="49244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cs typeface="+mn-cs"/>
              </a:rPr>
              <a:t>Existují různé způsoby přístupu ke komponentám PC</a:t>
            </a:r>
          </a:p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cs typeface="+mn-cs"/>
              </a:rPr>
              <a:t>U starších skříní se veškeré části skříně i její „obsah“ šroubovaly</a:t>
            </a:r>
          </a:p>
          <a:p>
            <a:pPr marL="261938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400" dirty="0" smtClean="0">
                <a:cs typeface="+mn-cs"/>
              </a:rPr>
              <a:t>Moderní počítačové skříně disponují sofistikovanými systémy pro „bez šroubkový“ přístup ke komponentám</a:t>
            </a:r>
          </a:p>
          <a:p>
            <a:pPr marL="546100" lvl="1" indent="-261938"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Font typeface="Comenia Sans" pitchFamily="50" charset="-18"/>
              <a:buChar char="="/>
            </a:pPr>
            <a:r>
              <a:rPr lang="cs-CZ" sz="2000" dirty="0" smtClean="0"/>
              <a:t>Jde především o různé kolejnice s aretací, plastikové šuplíky, nebo speciální zámkové systémy pro uchycení konkrétní komponenty (pevný disk, optická mechanika, přídavná karta nebo bočnice PC)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3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Prezentace FIM</Template>
  <TotalTime>10153</TotalTime>
  <Words>2581</Words>
  <Application>Microsoft Office PowerPoint</Application>
  <PresentationFormat>Předvádění na obrazovce (4:3)</PresentationFormat>
  <Paragraphs>260</Paragraphs>
  <Slides>55</Slides>
  <Notes>12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55</vt:i4>
      </vt:variant>
    </vt:vector>
  </HeadingPairs>
  <TitlesOfParts>
    <vt:vector size="61" baseType="lpstr">
      <vt:lpstr>Comenia Sans</vt:lpstr>
      <vt:lpstr>Arial</vt:lpstr>
      <vt:lpstr>Calibri</vt:lpstr>
      <vt:lpstr>ＭＳ Ｐゴシック</vt:lpstr>
      <vt:lpstr>Wingdings</vt:lpstr>
      <vt:lpstr>Motiv sady Office</vt:lpstr>
      <vt:lpstr>ARCHITEKTURA POČÍTAČŮ Přednáška 2 Počítačové skříně a související témata</vt:lpstr>
      <vt:lpstr>Skříně počítačů</vt:lpstr>
      <vt:lpstr>Skříně počítačů - Desktop</vt:lpstr>
      <vt:lpstr>Skříně počítačů Tower</vt:lpstr>
      <vt:lpstr>Skříně počítačů Barebone</vt:lpstr>
      <vt:lpstr>Skříně počítačů Mini ITX</vt:lpstr>
      <vt:lpstr>Skříně počítačů RACK</vt:lpstr>
      <vt:lpstr>Skříně počítačů – rozšíření</vt:lpstr>
      <vt:lpstr>Skříně počítačů – přístup</vt:lpstr>
      <vt:lpstr>Skříně počítačů – chlazení</vt:lpstr>
      <vt:lpstr>Vnitřní části skříně (1)</vt:lpstr>
      <vt:lpstr>Vnitřní části skříně (2)</vt:lpstr>
      <vt:lpstr>Vnitřní části skříně (3)</vt:lpstr>
      <vt:lpstr>Vnitřní části skříně (4)</vt:lpstr>
      <vt:lpstr>Externí komponenty počítače</vt:lpstr>
      <vt:lpstr>Rozhodování před koupí počítače</vt:lpstr>
      <vt:lpstr>Další důležitá rozhodnutí</vt:lpstr>
      <vt:lpstr>Možné funkce mého počítače</vt:lpstr>
      <vt:lpstr>Surfování na webu</vt:lpstr>
      <vt:lpstr>Kancelářský počítač</vt:lpstr>
      <vt:lpstr>Server</vt:lpstr>
      <vt:lpstr>Herní systém</vt:lpstr>
      <vt:lpstr>Domácí mediální centrum</vt:lpstr>
      <vt:lpstr>Pracovní stanice</vt:lpstr>
      <vt:lpstr>Parametry počítačové skříně</vt:lpstr>
      <vt:lpstr>Upevňovací šachty</vt:lpstr>
      <vt:lpstr>ATX skříň</vt:lpstr>
      <vt:lpstr>Porovnání velikostí základních desek</vt:lpstr>
      <vt:lpstr>Příklad ATX základní desky</vt:lpstr>
      <vt:lpstr>Příklad  mini-ITX základní desky</vt:lpstr>
      <vt:lpstr>Novější základní deska pro AMD </vt:lpstr>
      <vt:lpstr>Moderní základní deska pro INTEL</vt:lpstr>
      <vt:lpstr>Varianty vzhledu skříní</vt:lpstr>
      <vt:lpstr>IBM Personal System/2 Model 70</vt:lpstr>
      <vt:lpstr>IBM Personal Computer XT</vt:lpstr>
      <vt:lpstr>Micro ATX stolní skříň vedle standardní ATX věže</vt:lpstr>
      <vt:lpstr>IBM Personal System/2 Models 60 and 80</vt:lpstr>
      <vt:lpstr>Cooler Master 690 II Advanced Nvidia Edition střední věž</vt:lpstr>
      <vt:lpstr>Enthusiast skříň s průhlednou boční deskou</vt:lpstr>
      <vt:lpstr>Další modernější skříně</vt:lpstr>
      <vt:lpstr>A ještě pár dalších</vt:lpstr>
      <vt:lpstr>Pár nejnovějších</vt:lpstr>
      <vt:lpstr>Pár nejošklivějších (?)</vt:lpstr>
      <vt:lpstr>Něco extravagantnějšího</vt:lpstr>
      <vt:lpstr>Počítač vbudovaný do mikrovlnky </vt:lpstr>
      <vt:lpstr>Bambusová počítačová skříň</vt:lpstr>
      <vt:lpstr>AzTtec, vítěz soutěže CPU časopisu "Mad Reader Mod" v roce 2011</vt:lpstr>
      <vt:lpstr>Další extravagantní skříně</vt:lpstr>
      <vt:lpstr>A ještě pár</vt:lpstr>
      <vt:lpstr>„Přenosný“ počítač</vt:lpstr>
      <vt:lpstr>„Stolní“ počítač</vt:lpstr>
      <vt:lpstr>„Rakev“</vt:lpstr>
      <vt:lpstr>Skříně počítačů</vt:lpstr>
      <vt:lpstr>Další čtení</vt:lpstr>
      <vt:lpstr>Děkuji za pozornost…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Univerzita Hradec Králové</dc:title>
  <dc:creator>Josef Horálek</dc:creator>
  <cp:lastModifiedBy>Mikulecký Peter</cp:lastModifiedBy>
  <cp:revision>261</cp:revision>
  <dcterms:created xsi:type="dcterms:W3CDTF">2010-10-22T07:36:49Z</dcterms:created>
  <dcterms:modified xsi:type="dcterms:W3CDTF">2021-02-15T11:33:26Z</dcterms:modified>
</cp:coreProperties>
</file>